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46"/>
  </p:notesMasterIdLst>
  <p:sldIdLst>
    <p:sldId id="1155" r:id="rId2"/>
    <p:sldId id="1160" r:id="rId3"/>
    <p:sldId id="1177" r:id="rId4"/>
    <p:sldId id="1167" r:id="rId5"/>
    <p:sldId id="381" r:id="rId6"/>
    <p:sldId id="1164" r:id="rId7"/>
    <p:sldId id="1157" r:id="rId8"/>
    <p:sldId id="1165" r:id="rId9"/>
    <p:sldId id="1161" r:id="rId10"/>
    <p:sldId id="1166" r:id="rId11"/>
    <p:sldId id="1156" r:id="rId12"/>
    <p:sldId id="1162" r:id="rId13"/>
    <p:sldId id="1168" r:id="rId14"/>
    <p:sldId id="1169" r:id="rId15"/>
    <p:sldId id="1171" r:id="rId16"/>
    <p:sldId id="1170" r:id="rId17"/>
    <p:sldId id="436" r:id="rId18"/>
    <p:sldId id="1163" r:id="rId19"/>
    <p:sldId id="1172" r:id="rId20"/>
    <p:sldId id="439" r:id="rId21"/>
    <p:sldId id="437" r:id="rId22"/>
    <p:sldId id="421" r:id="rId23"/>
    <p:sldId id="440" r:id="rId24"/>
    <p:sldId id="419" r:id="rId25"/>
    <p:sldId id="438" r:id="rId26"/>
    <p:sldId id="427" r:id="rId27"/>
    <p:sldId id="420" r:id="rId28"/>
    <p:sldId id="428" r:id="rId29"/>
    <p:sldId id="1175" r:id="rId30"/>
    <p:sldId id="1176" r:id="rId31"/>
    <p:sldId id="456" r:id="rId32"/>
    <p:sldId id="460" r:id="rId33"/>
    <p:sldId id="1179" r:id="rId34"/>
    <p:sldId id="1178" r:id="rId35"/>
    <p:sldId id="458" r:id="rId36"/>
    <p:sldId id="430" r:id="rId37"/>
    <p:sldId id="1180" r:id="rId38"/>
    <p:sldId id="1153" r:id="rId39"/>
    <p:sldId id="1181" r:id="rId40"/>
    <p:sldId id="1151" r:id="rId41"/>
    <p:sldId id="435" r:id="rId42"/>
    <p:sldId id="431" r:id="rId43"/>
    <p:sldId id="426" r:id="rId44"/>
    <p:sldId id="1159" r:id="rId45"/>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7" autoAdjust="0"/>
    <p:restoredTop sz="94660"/>
  </p:normalViewPr>
  <p:slideViewPr>
    <p:cSldViewPr snapToGrid="0">
      <p:cViewPr varScale="1">
        <p:scale>
          <a:sx n="105" d="100"/>
          <a:sy n="105" d="100"/>
        </p:scale>
        <p:origin x="132" y="8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aley, Paul G - (kealey)" userId="S::kealey@email.arizona.edu::3bd53081-4600-4fe3-b393-3488bbc7b939" providerId="AD" clId="Web-{000D3696-8804-4217-80D5-19840EE4513F}"/>
    <pc:docChg chg="addSld delSld modSld sldOrd">
      <pc:chgData name="Kealey, Paul G - (kealey)" userId="S::kealey@email.arizona.edu::3bd53081-4600-4fe3-b393-3488bbc7b939" providerId="AD" clId="Web-{000D3696-8804-4217-80D5-19840EE4513F}" dt="2019-10-30T03:00:36.460" v="266" actId="20577"/>
      <pc:docMkLst>
        <pc:docMk/>
      </pc:docMkLst>
      <pc:sldChg chg="modSp">
        <pc:chgData name="Kealey, Paul G - (kealey)" userId="S::kealey@email.arizona.edu::3bd53081-4600-4fe3-b393-3488bbc7b939" providerId="AD" clId="Web-{000D3696-8804-4217-80D5-19840EE4513F}" dt="2019-10-30T02:19:49.509" v="76" actId="20577"/>
        <pc:sldMkLst>
          <pc:docMk/>
          <pc:sldMk cId="828304397" sldId="397"/>
        </pc:sldMkLst>
        <pc:spChg chg="mod">
          <ac:chgData name="Kealey, Paul G - (kealey)" userId="S::kealey@email.arizona.edu::3bd53081-4600-4fe3-b393-3488bbc7b939" providerId="AD" clId="Web-{000D3696-8804-4217-80D5-19840EE4513F}" dt="2019-10-30T02:19:49.509" v="76" actId="20577"/>
          <ac:spMkLst>
            <pc:docMk/>
            <pc:sldMk cId="828304397" sldId="397"/>
            <ac:spMk id="2" creationId="{00000000-0000-0000-0000-000000000000}"/>
          </ac:spMkLst>
        </pc:spChg>
      </pc:sldChg>
      <pc:sldChg chg="del">
        <pc:chgData name="Kealey, Paul G - (kealey)" userId="S::kealey@email.arizona.edu::3bd53081-4600-4fe3-b393-3488bbc7b939" providerId="AD" clId="Web-{000D3696-8804-4217-80D5-19840EE4513F}" dt="2019-10-30T01:09:08.675" v="4"/>
        <pc:sldMkLst>
          <pc:docMk/>
          <pc:sldMk cId="700171295" sldId="402"/>
        </pc:sldMkLst>
      </pc:sldChg>
      <pc:sldChg chg="del">
        <pc:chgData name="Kealey, Paul G - (kealey)" userId="S::kealey@email.arizona.edu::3bd53081-4600-4fe3-b393-3488bbc7b939" providerId="AD" clId="Web-{000D3696-8804-4217-80D5-19840EE4513F}" dt="2019-10-30T01:09:53.347" v="5"/>
        <pc:sldMkLst>
          <pc:docMk/>
          <pc:sldMk cId="999946454" sldId="404"/>
        </pc:sldMkLst>
      </pc:sldChg>
      <pc:sldChg chg="modSp">
        <pc:chgData name="Kealey, Paul G - (kealey)" userId="S::kealey@email.arizona.edu::3bd53081-4600-4fe3-b393-3488bbc7b939" providerId="AD" clId="Web-{000D3696-8804-4217-80D5-19840EE4513F}" dt="2019-10-30T02:20:21.728" v="82" actId="20577"/>
        <pc:sldMkLst>
          <pc:docMk/>
          <pc:sldMk cId="1841842497" sldId="409"/>
        </pc:sldMkLst>
        <pc:spChg chg="mod">
          <ac:chgData name="Kealey, Paul G - (kealey)" userId="S::kealey@email.arizona.edu::3bd53081-4600-4fe3-b393-3488bbc7b939" providerId="AD" clId="Web-{000D3696-8804-4217-80D5-19840EE4513F}" dt="2019-10-30T02:20:21.728" v="82" actId="20577"/>
          <ac:spMkLst>
            <pc:docMk/>
            <pc:sldMk cId="1841842497" sldId="409"/>
            <ac:spMk id="2" creationId="{00000000-0000-0000-0000-000000000000}"/>
          </ac:spMkLst>
        </pc:spChg>
      </pc:sldChg>
      <pc:sldChg chg="modSp new ord">
        <pc:chgData name="Kealey, Paul G - (kealey)" userId="S::kealey@email.arizona.edu::3bd53081-4600-4fe3-b393-3488bbc7b939" providerId="AD" clId="Web-{000D3696-8804-4217-80D5-19840EE4513F}" dt="2019-10-30T03:00:33.647" v="264" actId="20577"/>
        <pc:sldMkLst>
          <pc:docMk/>
          <pc:sldMk cId="652047096" sldId="411"/>
        </pc:sldMkLst>
        <pc:spChg chg="mod">
          <ac:chgData name="Kealey, Paul G - (kealey)" userId="S::kealey@email.arizona.edu::3bd53081-4600-4fe3-b393-3488bbc7b939" providerId="AD" clId="Web-{000D3696-8804-4217-80D5-19840EE4513F}" dt="2019-10-30T03:00:33.647" v="264" actId="20577"/>
          <ac:spMkLst>
            <pc:docMk/>
            <pc:sldMk cId="652047096" sldId="411"/>
            <ac:spMk id="2" creationId="{EE633E91-9747-4873-8849-E5FC701F44AC}"/>
          </ac:spMkLst>
        </pc:spChg>
        <pc:spChg chg="mod">
          <ac:chgData name="Kealey, Paul G - (kealey)" userId="S::kealey@email.arizona.edu::3bd53081-4600-4fe3-b393-3488bbc7b939" providerId="AD" clId="Web-{000D3696-8804-4217-80D5-19840EE4513F}" dt="2019-10-30T02:58:58.559" v="176" actId="20577"/>
          <ac:spMkLst>
            <pc:docMk/>
            <pc:sldMk cId="652047096" sldId="411"/>
            <ac:spMk id="3" creationId="{A0012AEB-D94A-4108-BD7F-E19AA5C75F25}"/>
          </ac:spMkLst>
        </pc:spChg>
      </pc:sldChg>
      <pc:sldChg chg="del">
        <pc:chgData name="Kealey, Paul G - (kealey)" userId="S::kealey@email.arizona.edu::3bd53081-4600-4fe3-b393-3488bbc7b939" providerId="AD" clId="Web-{000D3696-8804-4217-80D5-19840EE4513F}" dt="2019-10-30T01:08:46.347" v="1"/>
        <pc:sldMkLst>
          <pc:docMk/>
          <pc:sldMk cId="1879094524" sldId="411"/>
        </pc:sldMkLst>
      </pc:sldChg>
      <pc:sldChg chg="del">
        <pc:chgData name="Kealey, Paul G - (kealey)" userId="S::kealey@email.arizona.edu::3bd53081-4600-4fe3-b393-3488bbc7b939" providerId="AD" clId="Web-{000D3696-8804-4217-80D5-19840EE4513F}" dt="2019-10-30T01:08:51.269" v="2"/>
        <pc:sldMkLst>
          <pc:docMk/>
          <pc:sldMk cId="1047152086" sldId="412"/>
        </pc:sldMkLst>
      </pc:sldChg>
      <pc:sldChg chg="del">
        <pc:chgData name="Kealey, Paul G - (kealey)" userId="S::kealey@email.arizona.edu::3bd53081-4600-4fe3-b393-3488bbc7b939" providerId="AD" clId="Web-{000D3696-8804-4217-80D5-19840EE4513F}" dt="2019-10-30T01:08:55.941" v="3"/>
        <pc:sldMkLst>
          <pc:docMk/>
          <pc:sldMk cId="856622237" sldId="413"/>
        </pc:sldMkLst>
      </pc:sldChg>
      <pc:sldChg chg="del">
        <pc:chgData name="Kealey, Paul G - (kealey)" userId="S::kealey@email.arizona.edu::3bd53081-4600-4fe3-b393-3488bbc7b939" providerId="AD" clId="Web-{000D3696-8804-4217-80D5-19840EE4513F}" dt="2019-10-30T01:08:28.300" v="0"/>
        <pc:sldMkLst>
          <pc:docMk/>
          <pc:sldMk cId="444596567" sldId="4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8DDDD1-CE50-4B35-8C03-B23CC96235C3}" type="datetimeFigureOut">
              <a:rPr lang="en-US" smtClean="0"/>
              <a:pPr/>
              <a:t>8/18/2025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D49978-50B8-4781-95C3-B0E9B8E37C33}" type="slidenum">
              <a:rPr lang="en-US" smtClean="0"/>
              <a:pPr/>
              <a:t>‹#›</a:t>
            </a:fld>
            <a:endParaRPr lang="en-US"/>
          </a:p>
        </p:txBody>
      </p:sp>
    </p:spTree>
    <p:extLst>
      <p:ext uri="{BB962C8B-B14F-4D97-AF65-F5344CB8AC3E}">
        <p14:creationId xmlns:p14="http://schemas.microsoft.com/office/powerpoint/2010/main" val="1829970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3798BE-EBF2-824B-8984-2F734322AAC9}"/>
              </a:ext>
            </a:extLst>
          </p:cNvPr>
          <p:cNvSpPr/>
          <p:nvPr/>
        </p:nvSpPr>
        <p:spPr>
          <a:xfrm>
            <a:off x="135924" y="160640"/>
            <a:ext cx="11914904" cy="635137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6788FB97-8DE8-294D-9054-D339CEE70329}"/>
              </a:ext>
            </a:extLst>
          </p:cNvPr>
          <p:cNvSpPr/>
          <p:nvPr/>
        </p:nvSpPr>
        <p:spPr>
          <a:xfrm>
            <a:off x="4114800" y="5349877"/>
            <a:ext cx="3966520" cy="1392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ight Triangle 6">
            <a:extLst>
              <a:ext uri="{FF2B5EF4-FFF2-40B4-BE49-F238E27FC236}">
                <a16:creationId xmlns:a16="http://schemas.microsoft.com/office/drawing/2014/main" id="{3C9B66E4-E4E3-A248-BB83-1094CA616009}"/>
              </a:ext>
            </a:extLst>
          </p:cNvPr>
          <p:cNvSpPr/>
          <p:nvPr/>
        </p:nvSpPr>
        <p:spPr>
          <a:xfrm rot="5400000">
            <a:off x="358347" y="310615"/>
            <a:ext cx="531341" cy="593124"/>
          </a:xfrm>
          <a:prstGeom prst="rtTriangl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B75664BC-80EA-7149-8387-244680D0F347}"/>
              </a:ext>
            </a:extLst>
          </p:cNvPr>
          <p:cNvSpPr>
            <a:spLocks noGrp="1"/>
          </p:cNvSpPr>
          <p:nvPr>
            <p:ph type="ctrTitle"/>
          </p:nvPr>
        </p:nvSpPr>
        <p:spPr>
          <a:xfrm>
            <a:off x="308009" y="1122363"/>
            <a:ext cx="11569567" cy="2387600"/>
          </a:xfrm>
        </p:spPr>
        <p:txBody>
          <a:bodyPr anchor="b">
            <a:normAutofit/>
          </a:bodyPr>
          <a:lstStyle>
            <a:lvl1pPr algn="ctr">
              <a:defRPr sz="405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5D49FB3-4BA7-E848-AF88-2E9ADF50C54C}"/>
              </a:ext>
            </a:extLst>
          </p:cNvPr>
          <p:cNvSpPr>
            <a:spLocks noGrp="1"/>
          </p:cNvSpPr>
          <p:nvPr>
            <p:ph type="subTitle" idx="1"/>
          </p:nvPr>
        </p:nvSpPr>
        <p:spPr>
          <a:xfrm>
            <a:off x="308009" y="3602038"/>
            <a:ext cx="11569567" cy="1655762"/>
          </a:xfrm>
        </p:spPr>
        <p:txBody>
          <a:bodyPr>
            <a:normAutofit/>
          </a:bodyPr>
          <a:lstStyle>
            <a:lvl1pPr marL="0" indent="0" algn="ctr">
              <a:buNone/>
              <a:defRPr sz="2100" b="1" cap="all" baseline="0">
                <a:solidFill>
                  <a:schemeClr val="bg2">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2767" y="6036474"/>
            <a:ext cx="3680048" cy="804641"/>
          </a:xfrm>
          <a:prstGeom prst="rect">
            <a:avLst/>
          </a:prstGeom>
        </p:spPr>
      </p:pic>
      <p:sp>
        <p:nvSpPr>
          <p:cNvPr id="8" name="Slide Number Placeholder 5"/>
          <p:cNvSpPr>
            <a:spLocks noGrp="1"/>
          </p:cNvSpPr>
          <p:nvPr>
            <p:ph type="sldNum" sz="quarter" idx="4"/>
          </p:nvPr>
        </p:nvSpPr>
        <p:spPr>
          <a:xfrm>
            <a:off x="11535005" y="6107806"/>
            <a:ext cx="435935" cy="365125"/>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3308271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ACBF-D494-A247-A601-301DE5BF6C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EA3DAE-3084-6B44-BC8F-9415C6A44025}"/>
              </a:ext>
            </a:extLst>
          </p:cNvPr>
          <p:cNvSpPr>
            <a:spLocks noGrp="1"/>
          </p:cNvSpPr>
          <p:nvPr>
            <p:ph type="body" orient="vert" idx="1"/>
          </p:nvPr>
        </p:nvSpPr>
        <p:spPr>
          <a:xfrm>
            <a:off x="469558" y="1727309"/>
            <a:ext cx="11392929" cy="44232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1480801" y="6107806"/>
            <a:ext cx="490139" cy="357651"/>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128081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B632F5-A73D-AA47-9046-85792798E1C8}"/>
              </a:ext>
            </a:extLst>
          </p:cNvPr>
          <p:cNvSpPr>
            <a:spLocks noGrp="1"/>
          </p:cNvSpPr>
          <p:nvPr>
            <p:ph type="title" orient="vert"/>
          </p:nvPr>
        </p:nvSpPr>
        <p:spPr>
          <a:xfrm>
            <a:off x="9268598"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9FC737-B64F-E74E-9231-E7FDD0D358F1}"/>
              </a:ext>
            </a:extLst>
          </p:cNvPr>
          <p:cNvSpPr>
            <a:spLocks noGrp="1"/>
          </p:cNvSpPr>
          <p:nvPr>
            <p:ph type="body" orient="vert" idx="1"/>
          </p:nvPr>
        </p:nvSpPr>
        <p:spPr>
          <a:xfrm>
            <a:off x="838200" y="365125"/>
            <a:ext cx="8231659"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11480801" y="6107806"/>
            <a:ext cx="490139" cy="357651"/>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263250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6193-C576-5641-9C81-D9B09B437E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DEEFE-950B-D14B-9AAB-CD835E214D7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4"/>
          </p:nvPr>
        </p:nvSpPr>
        <p:spPr>
          <a:xfrm>
            <a:off x="11535005" y="6107806"/>
            <a:ext cx="435935" cy="365125"/>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348313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DB68-DEA3-794B-B888-E79DBC17C047}"/>
              </a:ext>
            </a:extLst>
          </p:cNvPr>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F89A9EA-000E-AE4E-96B9-CEE661B4D8C2}"/>
              </a:ext>
            </a:extLst>
          </p:cNvPr>
          <p:cNvSpPr>
            <a:spLocks noGrp="1"/>
          </p:cNvSpPr>
          <p:nvPr>
            <p:ph type="body" idx="1"/>
          </p:nvPr>
        </p:nvSpPr>
        <p:spPr>
          <a:xfrm>
            <a:off x="831851" y="4670854"/>
            <a:ext cx="10515600" cy="1418796"/>
          </a:xfrm>
        </p:spPr>
        <p:txBody>
          <a:bodyPr/>
          <a:lstStyle>
            <a:lvl1pPr marL="0" indent="0" algn="ctr">
              <a:buNone/>
              <a:defRPr sz="1800" b="1" cap="all"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Slide Number Placeholder 5"/>
          <p:cNvSpPr>
            <a:spLocks noGrp="1"/>
          </p:cNvSpPr>
          <p:nvPr>
            <p:ph type="sldNum" sz="quarter" idx="4"/>
          </p:nvPr>
        </p:nvSpPr>
        <p:spPr>
          <a:xfrm>
            <a:off x="11535005" y="6107806"/>
            <a:ext cx="435935" cy="365125"/>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688639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D2BF-7E04-644F-8146-E5FFE1CDA4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E46B0D-31F2-524F-B408-E66C1AD544E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816E6C-4279-594F-9056-75015964D56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535005" y="6107806"/>
            <a:ext cx="435935" cy="365125"/>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558068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6388-296E-DA4A-B8D4-2B424F19D019}"/>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4C9CEE-1AE9-A640-A58E-62B063F3147E}"/>
              </a:ext>
            </a:extLst>
          </p:cNvPr>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9EB4C588-A767-5A47-BA1B-6EBA36DA728B}"/>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CDE3B-840B-CA4E-AFC6-E1D20134ADAC}"/>
              </a:ext>
            </a:extLst>
          </p:cNvPr>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2DC874A0-8EFB-894B-BF70-0AFF7317B2AD}"/>
              </a:ext>
            </a:extLst>
          </p:cNvPr>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0"/>
          </p:nvPr>
        </p:nvSpPr>
        <p:spPr>
          <a:xfrm>
            <a:off x="11535005" y="6107806"/>
            <a:ext cx="435935" cy="365125"/>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2903671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E85F-1EE7-7248-8168-CB6D8A6037E4}"/>
              </a:ext>
            </a:extLst>
          </p:cNvPr>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4"/>
          </p:nvPr>
        </p:nvSpPr>
        <p:spPr>
          <a:xfrm>
            <a:off x="11535005" y="6107806"/>
            <a:ext cx="435935" cy="365125"/>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85594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11535005" y="6107806"/>
            <a:ext cx="435935" cy="365125"/>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2658931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6799-8995-6247-A08A-57CE6836FA2B}"/>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A74230D-9077-C54E-8217-EE1005CEE90A}"/>
              </a:ext>
            </a:extLst>
          </p:cNvPr>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23522E-6516-0646-B30C-2CE4045D750A}"/>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Slide Number Placeholder 5"/>
          <p:cNvSpPr>
            <a:spLocks noGrp="1"/>
          </p:cNvSpPr>
          <p:nvPr>
            <p:ph type="sldNum" sz="quarter" idx="4"/>
          </p:nvPr>
        </p:nvSpPr>
        <p:spPr>
          <a:xfrm>
            <a:off x="11480801" y="6107806"/>
            <a:ext cx="490139" cy="357651"/>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2797842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54C1B-4B7C-AC41-BC10-FDB3367FCFFA}"/>
              </a:ext>
            </a:extLst>
          </p:cNvPr>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35DB76E-4886-9C49-A286-DC1C14790CED}"/>
              </a:ext>
            </a:extLst>
          </p:cNvPr>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908F94C7-399A-E749-A061-27E17178C27C}"/>
              </a:ext>
            </a:extLst>
          </p:cNvPr>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Slide Number Placeholder 5"/>
          <p:cNvSpPr>
            <a:spLocks noGrp="1"/>
          </p:cNvSpPr>
          <p:nvPr>
            <p:ph type="sldNum" sz="quarter" idx="4"/>
          </p:nvPr>
        </p:nvSpPr>
        <p:spPr>
          <a:xfrm>
            <a:off x="11480801" y="6107806"/>
            <a:ext cx="490139" cy="357651"/>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4261152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B55ACF-6164-814C-873C-9A251F905BC5}"/>
              </a:ext>
            </a:extLst>
          </p:cNvPr>
          <p:cNvSpPr/>
          <p:nvPr/>
        </p:nvSpPr>
        <p:spPr>
          <a:xfrm>
            <a:off x="135924" y="160640"/>
            <a:ext cx="11914904" cy="6351373"/>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a:extLst>
              <a:ext uri="{FF2B5EF4-FFF2-40B4-BE49-F238E27FC236}">
                <a16:creationId xmlns:a16="http://schemas.microsoft.com/office/drawing/2014/main" id="{F09893B6-E818-3947-8C7A-0F5C0418EB38}"/>
              </a:ext>
            </a:extLst>
          </p:cNvPr>
          <p:cNvSpPr>
            <a:spLocks noGrp="1"/>
          </p:cNvSpPr>
          <p:nvPr>
            <p:ph type="title"/>
          </p:nvPr>
        </p:nvSpPr>
        <p:spPr>
          <a:xfrm>
            <a:off x="469558" y="172997"/>
            <a:ext cx="1158127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4AB9DF6-58F1-1542-A288-31DAB8BDDB67}"/>
              </a:ext>
            </a:extLst>
          </p:cNvPr>
          <p:cNvSpPr>
            <a:spLocks noGrp="1"/>
          </p:cNvSpPr>
          <p:nvPr>
            <p:ph type="body" idx="1"/>
          </p:nvPr>
        </p:nvSpPr>
        <p:spPr>
          <a:xfrm>
            <a:off x="469558" y="1727309"/>
            <a:ext cx="11581271" cy="442323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18E1548C-36EA-024A-B46C-F97DB2945B85}"/>
              </a:ext>
            </a:extLst>
          </p:cNvPr>
          <p:cNvSpPr/>
          <p:nvPr/>
        </p:nvSpPr>
        <p:spPr>
          <a:xfrm>
            <a:off x="4721192" y="6006371"/>
            <a:ext cx="2743200" cy="736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ight Triangle 10">
            <a:extLst>
              <a:ext uri="{FF2B5EF4-FFF2-40B4-BE49-F238E27FC236}">
                <a16:creationId xmlns:a16="http://schemas.microsoft.com/office/drawing/2014/main" id="{10CD18E2-8C62-3142-9CEF-1D573497D537}"/>
              </a:ext>
            </a:extLst>
          </p:cNvPr>
          <p:cNvSpPr/>
          <p:nvPr/>
        </p:nvSpPr>
        <p:spPr>
          <a:xfrm rot="5400000">
            <a:off x="358347" y="310615"/>
            <a:ext cx="531341" cy="593124"/>
          </a:xfrm>
          <a:prstGeom prst="rtTriangl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28799" y="6212131"/>
            <a:ext cx="2527988" cy="552743"/>
          </a:xfrm>
          <a:prstGeom prst="rect">
            <a:avLst/>
          </a:prstGeom>
        </p:spPr>
      </p:pic>
      <p:sp>
        <p:nvSpPr>
          <p:cNvPr id="12" name="Slide Number Placeholder 5"/>
          <p:cNvSpPr>
            <a:spLocks noGrp="1"/>
          </p:cNvSpPr>
          <p:nvPr>
            <p:ph type="sldNum" sz="quarter" idx="4"/>
          </p:nvPr>
        </p:nvSpPr>
        <p:spPr>
          <a:xfrm>
            <a:off x="11535005" y="6107806"/>
            <a:ext cx="435935" cy="365125"/>
          </a:xfrm>
          <a:prstGeom prst="rect">
            <a:avLst/>
          </a:prstGeom>
        </p:spPr>
        <p:txBody>
          <a:bodyPr/>
          <a:lstStyle/>
          <a:p>
            <a:pPr algn="ctr"/>
            <a:fld id="{31CF25BA-9910-45A4-A54A-700E76042DB3}" type="slidenum">
              <a:rPr lang="en-US" smtClean="0"/>
              <a:pPr algn="ctr"/>
              <a:t>‹#›</a:t>
            </a:fld>
            <a:endParaRPr lang="en-US" dirty="0"/>
          </a:p>
        </p:txBody>
      </p:sp>
    </p:spTree>
    <p:extLst>
      <p:ext uri="{BB962C8B-B14F-4D97-AF65-F5344CB8AC3E}">
        <p14:creationId xmlns:p14="http://schemas.microsoft.com/office/powerpoint/2010/main" val="301009879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kealey@arizona.ed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mailto:kealey@arizona.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760" y="1719744"/>
            <a:ext cx="8493203" cy="1325563"/>
          </a:xfrm>
        </p:spPr>
        <p:txBody>
          <a:bodyPr>
            <a:noAutofit/>
          </a:bodyPr>
          <a:lstStyle/>
          <a:p>
            <a:r>
              <a:rPr lang="en-US" sz="4400" b="1" dirty="0">
                <a:latin typeface="Calibri" charset="0"/>
                <a:cs typeface="Calibri" charset="0"/>
              </a:rPr>
              <a:t>MIS 543</a:t>
            </a:r>
            <a:br>
              <a:rPr lang="en-US" sz="4400" b="1" dirty="0">
                <a:latin typeface="Calibri" charset="0"/>
                <a:cs typeface="Calibri" charset="0"/>
              </a:rPr>
            </a:br>
            <a:r>
              <a:rPr lang="en-US" sz="4400" b="1" dirty="0">
                <a:latin typeface="Calibri" charset="0"/>
                <a:cs typeface="Calibri" charset="0"/>
              </a:rPr>
              <a:t>Business Data Communications &amp; Networking</a:t>
            </a:r>
            <a:br>
              <a:rPr lang="en-US" sz="4400" b="1" dirty="0">
                <a:latin typeface="Calibri" charset="0"/>
                <a:cs typeface="Calibri" charset="0"/>
              </a:rPr>
            </a:br>
            <a:r>
              <a:rPr lang="en-US" sz="4400" b="1" dirty="0">
                <a:latin typeface="Calibri" charset="0"/>
                <a:cs typeface="Calibri" charset="0"/>
              </a:rPr>
              <a:t>Fall 2025 </a:t>
            </a:r>
            <a:br>
              <a:rPr lang="en-US" sz="4400" b="1" dirty="0">
                <a:latin typeface="Calibri" charset="0"/>
                <a:cs typeface="Calibri" charset="0"/>
              </a:rPr>
            </a:br>
            <a:br>
              <a:rPr lang="en-US" sz="4400" b="1" dirty="0">
                <a:latin typeface="Calibri" charset="0"/>
                <a:cs typeface="Calibri" charset="0"/>
              </a:rPr>
            </a:br>
            <a:r>
              <a:rPr lang="en-US" sz="6000" b="1" dirty="0">
                <a:latin typeface="Calibri" charset="0"/>
                <a:cs typeface="Calibri" charset="0"/>
              </a:rPr>
              <a:t>Python Boot Camp Part 1</a:t>
            </a:r>
            <a:endParaRPr lang="en-US" sz="6000" b="1" dirty="0">
              <a:latin typeface="Calibri" panose="020F0502020204030204" pitchFamily="34" charset="0"/>
              <a:cs typeface="Calibri" panose="020F0502020204030204" pitchFamily="34" charset="0"/>
            </a:endParaRPr>
          </a:p>
        </p:txBody>
      </p:sp>
      <p:sp>
        <p:nvSpPr>
          <p:cNvPr id="4" name="Content Placeholder 3"/>
          <p:cNvSpPr>
            <a:spLocks noGrp="1"/>
          </p:cNvSpPr>
          <p:nvPr>
            <p:ph idx="1"/>
          </p:nvPr>
        </p:nvSpPr>
        <p:spPr>
          <a:xfrm>
            <a:off x="1775501" y="4478899"/>
            <a:ext cx="8685953" cy="4423234"/>
          </a:xfrm>
        </p:spPr>
        <p:txBody>
          <a:bodyPr/>
          <a:lstStyle/>
          <a:p>
            <a:pPr marL="0" indent="0" algn="ctr">
              <a:buNone/>
            </a:pPr>
            <a:r>
              <a:rPr lang="en-US" dirty="0"/>
              <a:t>Paul Kealey</a:t>
            </a:r>
          </a:p>
          <a:p>
            <a:pPr marL="0" indent="0" algn="ctr">
              <a:buNone/>
            </a:pPr>
            <a:r>
              <a:rPr lang="en-US" dirty="0">
                <a:hlinkClick r:id="rId2"/>
              </a:rPr>
              <a:t>kealey@arizona.edu</a:t>
            </a:r>
            <a:endParaRPr lang="en-US" dirty="0"/>
          </a:p>
          <a:p>
            <a:pPr marL="0" indent="0" algn="ctr">
              <a:buNone/>
            </a:pPr>
            <a:r>
              <a:rPr lang="en-US" dirty="0"/>
              <a:t>Office: McClelland Hall 430FF</a:t>
            </a:r>
          </a:p>
        </p:txBody>
      </p:sp>
    </p:spTree>
    <p:extLst>
      <p:ext uri="{BB962C8B-B14F-4D97-AF65-F5344CB8AC3E}">
        <p14:creationId xmlns:p14="http://schemas.microsoft.com/office/powerpoint/2010/main" val="369926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9A8FCF-A185-DA52-7D32-DB8459823B7F}"/>
              </a:ext>
            </a:extLst>
          </p:cNvPr>
          <p:cNvPicPr>
            <a:picLocks noChangeAspect="1"/>
          </p:cNvPicPr>
          <p:nvPr/>
        </p:nvPicPr>
        <p:blipFill>
          <a:blip r:embed="rId2"/>
          <a:stretch>
            <a:fillRect/>
          </a:stretch>
        </p:blipFill>
        <p:spPr>
          <a:xfrm>
            <a:off x="1298448" y="283012"/>
            <a:ext cx="10391254" cy="5870900"/>
          </a:xfrm>
          <a:prstGeom prst="rect">
            <a:avLst/>
          </a:prstGeom>
        </p:spPr>
      </p:pic>
    </p:spTree>
    <p:extLst>
      <p:ext uri="{BB962C8B-B14F-4D97-AF65-F5344CB8AC3E}">
        <p14:creationId xmlns:p14="http://schemas.microsoft.com/office/powerpoint/2010/main" val="3114589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493" y="2130642"/>
            <a:ext cx="7886700" cy="1325563"/>
          </a:xfrm>
        </p:spPr>
        <p:txBody>
          <a:bodyPr>
            <a:normAutofit/>
          </a:bodyPr>
          <a:lstStyle/>
          <a:p>
            <a:r>
              <a:rPr lang="en-US" sz="4800" b="1" dirty="0">
                <a:latin typeface="Calibri" panose="020F0502020204030204" pitchFamily="34" charset="0"/>
                <a:cs typeface="Calibri" panose="020F0502020204030204" pitchFamily="34" charset="0"/>
              </a:rPr>
              <a:t>Introduction to Python</a:t>
            </a:r>
          </a:p>
        </p:txBody>
      </p:sp>
      <p:pic>
        <p:nvPicPr>
          <p:cNvPr id="4" name="Picture 3"/>
          <p:cNvPicPr>
            <a:picLocks noChangeAspect="1"/>
          </p:cNvPicPr>
          <p:nvPr/>
        </p:nvPicPr>
        <p:blipFill>
          <a:blip r:embed="rId2"/>
          <a:stretch>
            <a:fillRect/>
          </a:stretch>
        </p:blipFill>
        <p:spPr>
          <a:xfrm>
            <a:off x="404557" y="5719766"/>
            <a:ext cx="2048434" cy="579170"/>
          </a:xfrm>
          <a:prstGeom prst="rect">
            <a:avLst/>
          </a:prstGeom>
        </p:spPr>
      </p:pic>
    </p:spTree>
    <p:extLst>
      <p:ext uri="{BB962C8B-B14F-4D97-AF65-F5344CB8AC3E}">
        <p14:creationId xmlns:p14="http://schemas.microsoft.com/office/powerpoint/2010/main" val="115682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86798" y="5067100"/>
            <a:ext cx="2159716" cy="610679"/>
          </a:xfrm>
          <a:prstGeom prst="rect">
            <a:avLst/>
          </a:prstGeom>
        </p:spPr>
      </p:pic>
      <p:pic>
        <p:nvPicPr>
          <p:cNvPr id="10" name="Picture 9">
            <a:extLst>
              <a:ext uri="{FF2B5EF4-FFF2-40B4-BE49-F238E27FC236}">
                <a16:creationId xmlns:a16="http://schemas.microsoft.com/office/drawing/2014/main" id="{914AB26D-A06A-2004-8AD9-43B6F3668172}"/>
              </a:ext>
            </a:extLst>
          </p:cNvPr>
          <p:cNvPicPr>
            <a:picLocks noChangeAspect="1"/>
          </p:cNvPicPr>
          <p:nvPr/>
        </p:nvPicPr>
        <p:blipFill>
          <a:blip r:embed="rId3"/>
          <a:stretch>
            <a:fillRect/>
          </a:stretch>
        </p:blipFill>
        <p:spPr>
          <a:xfrm>
            <a:off x="1874520" y="181717"/>
            <a:ext cx="8145679" cy="5908188"/>
          </a:xfrm>
          <a:prstGeom prst="rect">
            <a:avLst/>
          </a:prstGeom>
        </p:spPr>
      </p:pic>
    </p:spTree>
    <p:extLst>
      <p:ext uri="{BB962C8B-B14F-4D97-AF65-F5344CB8AC3E}">
        <p14:creationId xmlns:p14="http://schemas.microsoft.com/office/powerpoint/2010/main" val="24049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B70B88E-16C3-AFF0-D877-12424CD60D07}"/>
              </a:ext>
            </a:extLst>
          </p:cNvPr>
          <p:cNvPicPr>
            <a:picLocks noGrp="1" noChangeAspect="1"/>
          </p:cNvPicPr>
          <p:nvPr>
            <p:ph idx="1"/>
          </p:nvPr>
        </p:nvPicPr>
        <p:blipFill>
          <a:blip r:embed="rId2"/>
          <a:stretch>
            <a:fillRect/>
          </a:stretch>
        </p:blipFill>
        <p:spPr>
          <a:xfrm>
            <a:off x="2734057" y="242476"/>
            <a:ext cx="6534938" cy="5852636"/>
          </a:xfrm>
          <a:prstGeom prst="rect">
            <a:avLst/>
          </a:prstGeom>
        </p:spPr>
      </p:pic>
    </p:spTree>
    <p:extLst>
      <p:ext uri="{BB962C8B-B14F-4D97-AF65-F5344CB8AC3E}">
        <p14:creationId xmlns:p14="http://schemas.microsoft.com/office/powerpoint/2010/main" val="2994681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F3DE3D-9039-B124-DB07-C11FFDB1B2F2}"/>
              </a:ext>
            </a:extLst>
          </p:cNvPr>
          <p:cNvPicPr>
            <a:picLocks noChangeAspect="1"/>
          </p:cNvPicPr>
          <p:nvPr/>
        </p:nvPicPr>
        <p:blipFill>
          <a:blip r:embed="rId2"/>
          <a:stretch>
            <a:fillRect/>
          </a:stretch>
        </p:blipFill>
        <p:spPr>
          <a:xfrm>
            <a:off x="777240" y="507963"/>
            <a:ext cx="10856976" cy="4909588"/>
          </a:xfrm>
          <a:prstGeom prst="rect">
            <a:avLst/>
          </a:prstGeom>
        </p:spPr>
      </p:pic>
    </p:spTree>
    <p:extLst>
      <p:ext uri="{BB962C8B-B14F-4D97-AF65-F5344CB8AC3E}">
        <p14:creationId xmlns:p14="http://schemas.microsoft.com/office/powerpoint/2010/main" val="1435468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F6E2A4-AF4F-5130-97B5-C368C1F503DC}"/>
              </a:ext>
            </a:extLst>
          </p:cNvPr>
          <p:cNvPicPr>
            <a:picLocks noGrp="1" noChangeAspect="1"/>
          </p:cNvPicPr>
          <p:nvPr>
            <p:ph idx="1"/>
          </p:nvPr>
        </p:nvPicPr>
        <p:blipFill>
          <a:blip r:embed="rId2"/>
          <a:stretch>
            <a:fillRect/>
          </a:stretch>
        </p:blipFill>
        <p:spPr>
          <a:xfrm>
            <a:off x="1086281" y="329184"/>
            <a:ext cx="10019437" cy="5788152"/>
          </a:xfrm>
          <a:prstGeom prst="rect">
            <a:avLst/>
          </a:prstGeom>
        </p:spPr>
      </p:pic>
    </p:spTree>
    <p:extLst>
      <p:ext uri="{BB962C8B-B14F-4D97-AF65-F5344CB8AC3E}">
        <p14:creationId xmlns:p14="http://schemas.microsoft.com/office/powerpoint/2010/main" val="3093143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1AA5BB-A471-62F8-C0D3-D0DCD89CFA37}"/>
              </a:ext>
            </a:extLst>
          </p:cNvPr>
          <p:cNvPicPr>
            <a:picLocks noChangeAspect="1"/>
          </p:cNvPicPr>
          <p:nvPr/>
        </p:nvPicPr>
        <p:blipFill>
          <a:blip r:embed="rId2"/>
          <a:stretch>
            <a:fillRect/>
          </a:stretch>
        </p:blipFill>
        <p:spPr>
          <a:xfrm>
            <a:off x="1261078" y="304428"/>
            <a:ext cx="9669844" cy="5694036"/>
          </a:xfrm>
          <a:prstGeom prst="rect">
            <a:avLst/>
          </a:prstGeom>
        </p:spPr>
      </p:pic>
    </p:spTree>
    <p:extLst>
      <p:ext uri="{BB962C8B-B14F-4D97-AF65-F5344CB8AC3E}">
        <p14:creationId xmlns:p14="http://schemas.microsoft.com/office/powerpoint/2010/main" val="194388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0219" y="2364887"/>
            <a:ext cx="7886700" cy="4351338"/>
          </a:xfrm>
        </p:spPr>
        <p:txBody>
          <a:bodyPr>
            <a:normAutofit/>
          </a:bodyPr>
          <a:lstStyle/>
          <a:p>
            <a:pPr marL="0" indent="0">
              <a:buNone/>
            </a:pPr>
            <a:r>
              <a:rPr lang="en-US" sz="4800" b="1" dirty="0">
                <a:latin typeface="Calibri" panose="020F0502020204030204" pitchFamily="34" charset="0"/>
                <a:cs typeface="Calibri" panose="020F0502020204030204" pitchFamily="34" charset="0"/>
              </a:rPr>
              <a:t>Setting up your Python Environment for the first time</a:t>
            </a:r>
          </a:p>
        </p:txBody>
      </p:sp>
    </p:spTree>
    <p:extLst>
      <p:ext uri="{BB962C8B-B14F-4D97-AF65-F5344CB8AC3E}">
        <p14:creationId xmlns:p14="http://schemas.microsoft.com/office/powerpoint/2010/main" val="431708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81FD6-DBDF-327B-7241-C272313118C9}"/>
              </a:ext>
            </a:extLst>
          </p:cNvPr>
          <p:cNvSpPr>
            <a:spLocks noGrp="1"/>
          </p:cNvSpPr>
          <p:nvPr>
            <p:ph type="title"/>
          </p:nvPr>
        </p:nvSpPr>
        <p:spPr>
          <a:xfrm>
            <a:off x="305363" y="0"/>
            <a:ext cx="11581271" cy="1325563"/>
          </a:xfrm>
        </p:spPr>
        <p:txBody>
          <a:bodyPr/>
          <a:lstStyle/>
          <a:p>
            <a:r>
              <a:rPr lang="en-US" b="1" dirty="0"/>
              <a:t>Python IDE</a:t>
            </a:r>
          </a:p>
        </p:txBody>
      </p:sp>
      <p:pic>
        <p:nvPicPr>
          <p:cNvPr id="5" name="Content Placeholder 4">
            <a:extLst>
              <a:ext uri="{FF2B5EF4-FFF2-40B4-BE49-F238E27FC236}">
                <a16:creationId xmlns:a16="http://schemas.microsoft.com/office/drawing/2014/main" id="{829C1C65-06AE-DB64-2BC8-D4EF747C821B}"/>
              </a:ext>
            </a:extLst>
          </p:cNvPr>
          <p:cNvPicPr>
            <a:picLocks noGrp="1" noChangeAspect="1"/>
          </p:cNvPicPr>
          <p:nvPr>
            <p:ph idx="1"/>
          </p:nvPr>
        </p:nvPicPr>
        <p:blipFill>
          <a:blip r:embed="rId2"/>
          <a:stretch>
            <a:fillRect/>
          </a:stretch>
        </p:blipFill>
        <p:spPr>
          <a:xfrm>
            <a:off x="4259884" y="3531997"/>
            <a:ext cx="4666796" cy="2300636"/>
          </a:xfrm>
        </p:spPr>
      </p:pic>
      <p:sp>
        <p:nvSpPr>
          <p:cNvPr id="7" name="TextBox 6">
            <a:extLst>
              <a:ext uri="{FF2B5EF4-FFF2-40B4-BE49-F238E27FC236}">
                <a16:creationId xmlns:a16="http://schemas.microsoft.com/office/drawing/2014/main" id="{2F815323-7E16-715E-1F67-35B1295FA010}"/>
              </a:ext>
            </a:extLst>
          </p:cNvPr>
          <p:cNvSpPr txBox="1"/>
          <p:nvPr/>
        </p:nvSpPr>
        <p:spPr>
          <a:xfrm>
            <a:off x="815265" y="913344"/>
            <a:ext cx="10561469" cy="2308324"/>
          </a:xfrm>
          <a:prstGeom prst="rect">
            <a:avLst/>
          </a:prstGeom>
          <a:noFill/>
        </p:spPr>
        <p:txBody>
          <a:bodyPr wrap="square">
            <a:spAutoFit/>
          </a:bodyPr>
          <a:lstStyle/>
          <a:p>
            <a:r>
              <a:rPr lang="en-US" sz="2400" dirty="0"/>
              <a:t>An </a:t>
            </a:r>
            <a:r>
              <a:rPr lang="en-US" sz="2400" b="1" dirty="0"/>
              <a:t>integrated development environment </a:t>
            </a:r>
            <a:r>
              <a:rPr lang="en-US" sz="2400" dirty="0"/>
              <a:t>(IDE) is a software application that combines various tools for software development into a single interface, making it the primary tool for Python development.</a:t>
            </a:r>
          </a:p>
          <a:p>
            <a:r>
              <a:rPr lang="en-US" sz="2400" dirty="0"/>
              <a:t>A python interpreter is a computer program that converts each high-level program statement into machine code. An interpreter translates the command that you write out into code that the computer can understand. </a:t>
            </a:r>
          </a:p>
        </p:txBody>
      </p:sp>
    </p:spTree>
    <p:extLst>
      <p:ext uri="{BB962C8B-B14F-4D97-AF65-F5344CB8AC3E}">
        <p14:creationId xmlns:p14="http://schemas.microsoft.com/office/powerpoint/2010/main" val="1824666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13FD86-A4E0-6447-5DBB-ACAB85967997}"/>
              </a:ext>
            </a:extLst>
          </p:cNvPr>
          <p:cNvSpPr txBox="1"/>
          <p:nvPr/>
        </p:nvSpPr>
        <p:spPr>
          <a:xfrm>
            <a:off x="330308" y="5585828"/>
            <a:ext cx="11044828" cy="553998"/>
          </a:xfrm>
          <a:prstGeom prst="rect">
            <a:avLst/>
          </a:prstGeom>
          <a:noFill/>
        </p:spPr>
        <p:txBody>
          <a:bodyPr wrap="square">
            <a:spAutoFit/>
          </a:bodyPr>
          <a:lstStyle/>
          <a:p>
            <a:r>
              <a:rPr lang="en-US" sz="1000" dirty="0"/>
              <a:t>At their core, Tensor Processing Units are hardware accelerators specifically tailored for the high-volume, low-precision computations characteristic of machine learning. Unlike general-purpose processors like CPUs or even the more parallelized GPUs, TPUs are domain-specific, meaning they are optimized for one primary task: matrix operations, also known as tensor calculations. This specialization allows them to perform these operations with significantly higher speed and power efficiency.</a:t>
            </a:r>
          </a:p>
        </p:txBody>
      </p:sp>
      <p:pic>
        <p:nvPicPr>
          <p:cNvPr id="9" name="Picture 8">
            <a:extLst>
              <a:ext uri="{FF2B5EF4-FFF2-40B4-BE49-F238E27FC236}">
                <a16:creationId xmlns:a16="http://schemas.microsoft.com/office/drawing/2014/main" id="{BDA5513E-0BB4-9BE2-51C7-F8420A1E5AF9}"/>
              </a:ext>
            </a:extLst>
          </p:cNvPr>
          <p:cNvPicPr>
            <a:picLocks noChangeAspect="1"/>
          </p:cNvPicPr>
          <p:nvPr/>
        </p:nvPicPr>
        <p:blipFill>
          <a:blip r:embed="rId2"/>
          <a:stretch>
            <a:fillRect/>
          </a:stretch>
        </p:blipFill>
        <p:spPr>
          <a:xfrm>
            <a:off x="1316736" y="246887"/>
            <a:ext cx="9732263" cy="5246181"/>
          </a:xfrm>
          <a:prstGeom prst="rect">
            <a:avLst/>
          </a:prstGeom>
        </p:spPr>
      </p:pic>
      <p:pic>
        <p:nvPicPr>
          <p:cNvPr id="11" name="Picture 10">
            <a:extLst>
              <a:ext uri="{FF2B5EF4-FFF2-40B4-BE49-F238E27FC236}">
                <a16:creationId xmlns:a16="http://schemas.microsoft.com/office/drawing/2014/main" id="{5575D9FA-4992-EE19-AA20-914C8669C0D5}"/>
              </a:ext>
            </a:extLst>
          </p:cNvPr>
          <p:cNvPicPr>
            <a:picLocks noChangeAspect="1"/>
          </p:cNvPicPr>
          <p:nvPr/>
        </p:nvPicPr>
        <p:blipFill>
          <a:blip r:embed="rId3"/>
          <a:stretch>
            <a:fillRect/>
          </a:stretch>
        </p:blipFill>
        <p:spPr>
          <a:xfrm>
            <a:off x="1801881" y="4939448"/>
            <a:ext cx="2114286" cy="400000"/>
          </a:xfrm>
          <a:prstGeom prst="rect">
            <a:avLst/>
          </a:prstGeom>
        </p:spPr>
      </p:pic>
    </p:spTree>
    <p:extLst>
      <p:ext uri="{BB962C8B-B14F-4D97-AF65-F5344CB8AC3E}">
        <p14:creationId xmlns:p14="http://schemas.microsoft.com/office/powerpoint/2010/main" val="398630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4308" y="27432"/>
            <a:ext cx="7886700" cy="1325563"/>
          </a:xfrm>
        </p:spPr>
        <p:txBody>
          <a:bodyPr/>
          <a:lstStyle/>
          <a:p>
            <a:r>
              <a:rPr lang="en-US" b="1" dirty="0">
                <a:latin typeface="Calibri" panose="020F0502020204030204" pitchFamily="34" charset="0"/>
                <a:cs typeface="Calibri" panose="020F0502020204030204" pitchFamily="34" charset="0"/>
              </a:rPr>
              <a:t>MIS 543</a:t>
            </a:r>
          </a:p>
        </p:txBody>
      </p:sp>
      <p:sp>
        <p:nvSpPr>
          <p:cNvPr id="3" name="Content Placeholder 2"/>
          <p:cNvSpPr>
            <a:spLocks noGrp="1"/>
          </p:cNvSpPr>
          <p:nvPr>
            <p:ph idx="1"/>
          </p:nvPr>
        </p:nvSpPr>
        <p:spPr>
          <a:xfrm>
            <a:off x="987104" y="1071339"/>
            <a:ext cx="10217791" cy="4351338"/>
          </a:xfrm>
        </p:spPr>
        <p:txBody>
          <a:bodyPr>
            <a:normAutofit/>
          </a:bodyPr>
          <a:lstStyle/>
          <a:p>
            <a:pPr marL="0" indent="0">
              <a:buNone/>
            </a:pPr>
            <a:r>
              <a:rPr lang="en-US" sz="2800" dirty="0"/>
              <a:t>MIS 543 – Business Data Communication and Networking will have several projects that involve programming the network in Python. </a:t>
            </a:r>
          </a:p>
          <a:p>
            <a:pPr marL="0" indent="0">
              <a:buNone/>
            </a:pPr>
            <a:endParaRPr lang="en-US" sz="2800" dirty="0"/>
          </a:p>
          <a:p>
            <a:pPr marL="0" indent="0">
              <a:buNone/>
            </a:pPr>
            <a:r>
              <a:rPr lang="en-US" sz="2800" dirty="0"/>
              <a:t>Even though you can learn Python as the class progresses it will be much easier if you learn some basic Python </a:t>
            </a:r>
            <a:r>
              <a:rPr lang="en-US" sz="2800" b="1" dirty="0"/>
              <a:t>before the semester starts.</a:t>
            </a:r>
          </a:p>
          <a:p>
            <a:pPr marL="0" indent="0">
              <a:buNone/>
            </a:pPr>
            <a:endParaRPr lang="en-US" sz="2800" dirty="0"/>
          </a:p>
          <a:p>
            <a:pPr marL="0" indent="0">
              <a:buNone/>
            </a:pPr>
            <a:r>
              <a:rPr lang="en-US" sz="2800" dirty="0"/>
              <a:t>That is why we ask you to complete the assignment and attend this short </a:t>
            </a:r>
            <a:r>
              <a:rPr lang="en-US" sz="2800" dirty="0" err="1"/>
              <a:t>bootcamp</a:t>
            </a:r>
            <a:r>
              <a:rPr lang="en-US" sz="2800" dirty="0"/>
              <a:t>.</a:t>
            </a:r>
          </a:p>
        </p:txBody>
      </p:sp>
    </p:spTree>
    <p:extLst>
      <p:ext uri="{BB962C8B-B14F-4D97-AF65-F5344CB8AC3E}">
        <p14:creationId xmlns:p14="http://schemas.microsoft.com/office/powerpoint/2010/main" val="182071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1944" y="0"/>
            <a:ext cx="7886700" cy="1325563"/>
          </a:xfrm>
        </p:spPr>
        <p:txBody>
          <a:bodyPr/>
          <a:lstStyle/>
          <a:p>
            <a:r>
              <a:rPr lang="en-US" b="1" dirty="0">
                <a:latin typeface="Calibri" panose="020F0502020204030204" pitchFamily="34" charset="0"/>
                <a:cs typeface="Calibri" panose="020F0502020204030204" pitchFamily="34" charset="0"/>
              </a:rPr>
              <a:t>Python</a:t>
            </a:r>
          </a:p>
        </p:txBody>
      </p:sp>
      <p:pic>
        <p:nvPicPr>
          <p:cNvPr id="4" name="Content Placeholder 3"/>
          <p:cNvPicPr>
            <a:picLocks noGrp="1" noChangeAspect="1"/>
          </p:cNvPicPr>
          <p:nvPr>
            <p:ph idx="1"/>
          </p:nvPr>
        </p:nvPicPr>
        <p:blipFill>
          <a:blip r:embed="rId2"/>
          <a:stretch>
            <a:fillRect/>
          </a:stretch>
        </p:blipFill>
        <p:spPr>
          <a:xfrm>
            <a:off x="5431535" y="3445609"/>
            <a:ext cx="5449823" cy="2458106"/>
          </a:xfrm>
          <a:prstGeom prst="rect">
            <a:avLst/>
          </a:prstGeom>
        </p:spPr>
      </p:pic>
      <p:sp>
        <p:nvSpPr>
          <p:cNvPr id="5" name="Rectangle 4"/>
          <p:cNvSpPr/>
          <p:nvPr/>
        </p:nvSpPr>
        <p:spPr>
          <a:xfrm>
            <a:off x="546938" y="954285"/>
            <a:ext cx="10901349" cy="2616101"/>
          </a:xfrm>
          <a:prstGeom prst="rect">
            <a:avLst/>
          </a:prstGeom>
        </p:spPr>
        <p:txBody>
          <a:bodyPr wrap="square">
            <a:spAutoFit/>
          </a:bodyPr>
          <a:lstStyle/>
          <a:p>
            <a:pPr>
              <a:buNone/>
            </a:pPr>
            <a:r>
              <a:rPr lang="en-US" sz="2800" dirty="0"/>
              <a:t>As of August 2025, the latest stable version of Python is Python </a:t>
            </a:r>
            <a:r>
              <a:rPr lang="en-US" sz="2800" b="1" dirty="0"/>
              <a:t>3.13</a:t>
            </a:r>
            <a:r>
              <a:rPr lang="en-US" sz="2800" dirty="0"/>
              <a:t> which was released in October 2024.</a:t>
            </a:r>
          </a:p>
          <a:p>
            <a:pPr>
              <a:buNone/>
            </a:pPr>
            <a:endParaRPr lang="en-US" dirty="0"/>
          </a:p>
          <a:p>
            <a:pPr>
              <a:buNone/>
            </a:pPr>
            <a:r>
              <a:rPr lang="en-US" dirty="0"/>
              <a:t>Python 3.13 includes several improvements and new features over previous versions, including:</a:t>
            </a:r>
          </a:p>
          <a:p>
            <a:pPr lvl="1">
              <a:buFont typeface="Arial" panose="020B0604020202020204" pitchFamily="34" charset="0"/>
              <a:buChar char="•"/>
            </a:pPr>
            <a:r>
              <a:rPr lang="en-US" dirty="0"/>
              <a:t> Further performance optimizations</a:t>
            </a:r>
          </a:p>
          <a:p>
            <a:pPr lvl="1">
              <a:buFont typeface="Arial" panose="020B0604020202020204" pitchFamily="34" charset="0"/>
              <a:buChar char="•"/>
            </a:pPr>
            <a:r>
              <a:rPr lang="en-US" dirty="0"/>
              <a:t> Enhancements to type hinting</a:t>
            </a:r>
          </a:p>
          <a:p>
            <a:pPr lvl="1">
              <a:buFont typeface="Arial" panose="020B0604020202020204" pitchFamily="34" charset="0"/>
              <a:buChar char="•"/>
            </a:pPr>
            <a:r>
              <a:rPr lang="en-US" dirty="0"/>
              <a:t> Improvements to the standard library</a:t>
            </a:r>
          </a:p>
          <a:p>
            <a:pPr lvl="1">
              <a:buFont typeface="Arial" panose="020B0604020202020204" pitchFamily="34" charset="0"/>
              <a:buChar char="•"/>
            </a:pPr>
            <a:r>
              <a:rPr lang="en-US" dirty="0"/>
              <a:t> Better error messages</a:t>
            </a:r>
          </a:p>
        </p:txBody>
      </p:sp>
    </p:spTree>
    <p:extLst>
      <p:ext uri="{BB962C8B-B14F-4D97-AF65-F5344CB8AC3E}">
        <p14:creationId xmlns:p14="http://schemas.microsoft.com/office/powerpoint/2010/main" val="50169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0151" y="56700"/>
            <a:ext cx="7886700" cy="1325563"/>
          </a:xfrm>
        </p:spPr>
        <p:txBody>
          <a:bodyPr/>
          <a:lstStyle/>
          <a:p>
            <a:r>
              <a:rPr lang="en-US" b="1" dirty="0">
                <a:latin typeface="Calibri" panose="020F0502020204030204" pitchFamily="34" charset="0"/>
                <a:cs typeface="Calibri" panose="020F0502020204030204" pitchFamily="34" charset="0"/>
              </a:rPr>
              <a:t>Test your installation</a:t>
            </a:r>
          </a:p>
        </p:txBody>
      </p:sp>
      <p:sp>
        <p:nvSpPr>
          <p:cNvPr id="3" name="Content Placeholder 2"/>
          <p:cNvSpPr>
            <a:spLocks noGrp="1"/>
          </p:cNvSpPr>
          <p:nvPr>
            <p:ph idx="1"/>
          </p:nvPr>
        </p:nvSpPr>
        <p:spPr>
          <a:xfrm>
            <a:off x="1005840" y="1160702"/>
            <a:ext cx="9747504" cy="4351338"/>
          </a:xfrm>
        </p:spPr>
        <p:txBody>
          <a:bodyPr/>
          <a:lstStyle/>
          <a:p>
            <a:r>
              <a:rPr lang="en-US" dirty="0"/>
              <a:t>PC – Type </a:t>
            </a:r>
            <a:r>
              <a:rPr lang="en-US" dirty="0">
                <a:solidFill>
                  <a:srgbClr val="FF0000"/>
                </a:solidFill>
              </a:rPr>
              <a:t>python</a:t>
            </a:r>
            <a:r>
              <a:rPr lang="en-US" dirty="0"/>
              <a:t> at the command prompt. Make sure you have the latest version.</a:t>
            </a:r>
          </a:p>
          <a:p>
            <a:endParaRPr lang="en-US" dirty="0"/>
          </a:p>
          <a:p>
            <a:endParaRPr lang="en-US" dirty="0"/>
          </a:p>
          <a:p>
            <a:endParaRPr lang="en-US" dirty="0"/>
          </a:p>
          <a:p>
            <a:pPr marL="0" indent="0">
              <a:buNone/>
            </a:pPr>
            <a:endParaRPr lang="en-US" dirty="0"/>
          </a:p>
          <a:p>
            <a:r>
              <a:rPr lang="en-US" dirty="0"/>
              <a:t>MAC – type </a:t>
            </a:r>
            <a:r>
              <a:rPr lang="en-US" dirty="0">
                <a:solidFill>
                  <a:srgbClr val="FF0000"/>
                </a:solidFill>
              </a:rPr>
              <a:t>python3</a:t>
            </a:r>
            <a:r>
              <a:rPr lang="en-US" dirty="0"/>
              <a:t> in terminal. Make sure you have version latest version.</a:t>
            </a:r>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1115568" y="2012912"/>
            <a:ext cx="3209544" cy="1451937"/>
          </a:xfrm>
          <a:prstGeom prst="rect">
            <a:avLst/>
          </a:prstGeom>
        </p:spPr>
      </p:pic>
      <p:pic>
        <p:nvPicPr>
          <p:cNvPr id="7" name="Picture 6">
            <a:extLst>
              <a:ext uri="{FF2B5EF4-FFF2-40B4-BE49-F238E27FC236}">
                <a16:creationId xmlns:a16="http://schemas.microsoft.com/office/drawing/2014/main" id="{C1BF7B37-FB0B-A5D0-E386-C3B66478CD68}"/>
              </a:ext>
            </a:extLst>
          </p:cNvPr>
          <p:cNvPicPr>
            <a:picLocks noChangeAspect="1"/>
          </p:cNvPicPr>
          <p:nvPr/>
        </p:nvPicPr>
        <p:blipFill>
          <a:blip r:embed="rId3"/>
          <a:stretch>
            <a:fillRect/>
          </a:stretch>
        </p:blipFill>
        <p:spPr>
          <a:xfrm>
            <a:off x="977800" y="4586850"/>
            <a:ext cx="3485079" cy="1749241"/>
          </a:xfrm>
          <a:prstGeom prst="rect">
            <a:avLst/>
          </a:prstGeom>
        </p:spPr>
      </p:pic>
    </p:spTree>
    <p:extLst>
      <p:ext uri="{BB962C8B-B14F-4D97-AF65-F5344CB8AC3E}">
        <p14:creationId xmlns:p14="http://schemas.microsoft.com/office/powerpoint/2010/main" val="545935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493118" y="1"/>
            <a:ext cx="7886700" cy="1325563"/>
          </a:xfrm>
        </p:spPr>
        <p:txBody>
          <a:bodyPr/>
          <a:lstStyle/>
          <a:p>
            <a:r>
              <a:rPr lang="en-US" altLang="en-US" b="1" dirty="0">
                <a:latin typeface="Calibri" panose="020F0502020204030204" pitchFamily="34" charset="0"/>
                <a:cs typeface="Calibri" panose="020F0502020204030204" pitchFamily="34" charset="0"/>
              </a:rPr>
              <a:t>Running Python in a Terminal Session</a:t>
            </a:r>
          </a:p>
        </p:txBody>
      </p:sp>
      <p:sp>
        <p:nvSpPr>
          <p:cNvPr id="60419" name="Rectangle 3"/>
          <p:cNvSpPr>
            <a:spLocks noGrp="1" noChangeArrowheads="1"/>
          </p:cNvSpPr>
          <p:nvPr>
            <p:ph idx="1"/>
          </p:nvPr>
        </p:nvSpPr>
        <p:spPr>
          <a:xfrm>
            <a:off x="704674" y="1072644"/>
            <a:ext cx="10704353" cy="4351338"/>
          </a:xfrm>
        </p:spPr>
        <p:txBody>
          <a:bodyPr>
            <a:normAutofit/>
          </a:bodyPr>
          <a:lstStyle/>
          <a:p>
            <a:pPr marL="0" indent="0">
              <a:buNone/>
            </a:pPr>
            <a:r>
              <a:rPr lang="en-US" altLang="en-US" dirty="0"/>
              <a:t>You can now try running snippets of Python code by opening a terminal and typing python3. Enter the following line in the</a:t>
            </a:r>
            <a:r>
              <a:rPr lang="en-US" altLang="en-US" b="1" dirty="0"/>
              <a:t> terminal session:</a:t>
            </a:r>
          </a:p>
          <a:p>
            <a:r>
              <a:rPr lang="en-US" altLang="en-US" dirty="0"/>
              <a:t>To enter the Python Shell type </a:t>
            </a:r>
            <a:r>
              <a:rPr lang="en-US" altLang="en-US" dirty="0">
                <a:solidFill>
                  <a:srgbClr val="FF0000"/>
                </a:solidFill>
              </a:rPr>
              <a:t>Python</a:t>
            </a:r>
            <a:r>
              <a:rPr lang="en-US" altLang="en-US" dirty="0"/>
              <a:t> at the command line and hit return.</a:t>
            </a:r>
          </a:p>
          <a:p>
            <a:r>
              <a:rPr lang="en-US" altLang="en-US" dirty="0"/>
              <a:t>&gt;&gt;&gt; </a:t>
            </a:r>
            <a:r>
              <a:rPr lang="en-US" altLang="en-US" dirty="0">
                <a:solidFill>
                  <a:srgbClr val="FF0000"/>
                </a:solidFill>
              </a:rPr>
              <a:t>print("Hello Python interpreter!")</a:t>
            </a:r>
          </a:p>
          <a:p>
            <a:r>
              <a:rPr lang="en-US" altLang="en-US" dirty="0"/>
              <a:t>Hello Python interpreter!</a:t>
            </a:r>
          </a:p>
          <a:p>
            <a:r>
              <a:rPr lang="en-US" altLang="en-US" dirty="0"/>
              <a:t>&gt;&gt;&gt;</a:t>
            </a:r>
          </a:p>
          <a:p>
            <a:endParaRPr lang="en-US" altLang="en-US" dirty="0"/>
          </a:p>
          <a:p>
            <a:pPr marL="0" indent="0">
              <a:buNone/>
            </a:pPr>
            <a:r>
              <a:rPr lang="en-US" altLang="en-US" dirty="0"/>
              <a:t>Your message should print directly in the current terminal window. Remember that you can close the Python interpreter by pressing CTRL-D or by entering the command exit().</a:t>
            </a:r>
          </a:p>
        </p:txBody>
      </p:sp>
    </p:spTree>
    <p:extLst>
      <p:ext uri="{BB962C8B-B14F-4D97-AF65-F5344CB8AC3E}">
        <p14:creationId xmlns:p14="http://schemas.microsoft.com/office/powerpoint/2010/main" val="3833495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834" y="1"/>
            <a:ext cx="7886700" cy="1325563"/>
          </a:xfrm>
        </p:spPr>
        <p:txBody>
          <a:bodyPr/>
          <a:lstStyle/>
          <a:p>
            <a:r>
              <a:rPr lang="en-US" b="1" dirty="0">
                <a:latin typeface="Calibri" panose="020F0502020204030204" pitchFamily="34" charset="0"/>
                <a:cs typeface="Calibri" panose="020F0502020204030204" pitchFamily="34" charset="0"/>
              </a:rPr>
              <a:t>Install </a:t>
            </a:r>
            <a:r>
              <a:rPr lang="en-US" b="1" dirty="0" err="1">
                <a:latin typeface="Calibri" panose="020F0502020204030204" pitchFamily="34" charset="0"/>
                <a:cs typeface="Calibri" panose="020F0502020204030204" pitchFamily="34" charset="0"/>
              </a:rPr>
              <a:t>PyCharm</a:t>
            </a:r>
            <a:r>
              <a:rPr lang="en-US" b="1" dirty="0">
                <a:latin typeface="Calibri" panose="020F0502020204030204" pitchFamily="34" charset="0"/>
                <a:cs typeface="Calibri" panose="020F0502020204030204" pitchFamily="34" charset="0"/>
              </a:rPr>
              <a:t> IDE</a:t>
            </a:r>
          </a:p>
        </p:txBody>
      </p:sp>
      <p:sp>
        <p:nvSpPr>
          <p:cNvPr id="3" name="Content Placeholder 2"/>
          <p:cNvSpPr>
            <a:spLocks noGrp="1"/>
          </p:cNvSpPr>
          <p:nvPr>
            <p:ph idx="1"/>
          </p:nvPr>
        </p:nvSpPr>
        <p:spPr>
          <a:xfrm>
            <a:off x="813731" y="1040180"/>
            <a:ext cx="10435905" cy="4094529"/>
          </a:xfrm>
        </p:spPr>
        <p:txBody>
          <a:bodyPr>
            <a:normAutofit fontScale="92500" lnSpcReduction="10000"/>
          </a:bodyPr>
          <a:lstStyle/>
          <a:p>
            <a:pPr marL="0" indent="0">
              <a:buNone/>
            </a:pPr>
            <a:r>
              <a:rPr lang="en-US" dirty="0"/>
              <a:t>An integrated development environment (IDE) is </a:t>
            </a:r>
            <a:r>
              <a:rPr lang="en-US" b="1" dirty="0"/>
              <a:t>a software application that helps programmers develop software code efficiently</a:t>
            </a:r>
            <a:r>
              <a:rPr lang="en-US" dirty="0"/>
              <a:t>. It increases developer productivity by combining capabilities such as software editing, building, and testing.</a:t>
            </a:r>
          </a:p>
          <a:p>
            <a:pPr marL="0" indent="0">
              <a:buNone/>
            </a:pPr>
            <a:endParaRPr lang="en-US" dirty="0"/>
          </a:p>
          <a:p>
            <a:pPr marL="0" indent="0">
              <a:buNone/>
            </a:pPr>
            <a:r>
              <a:rPr lang="en-US" dirty="0"/>
              <a:t>PyCharm is a professional Python IDE</a:t>
            </a:r>
          </a:p>
          <a:p>
            <a:pPr marL="0" indent="0">
              <a:buNone/>
            </a:pPr>
            <a:r>
              <a:rPr lang="en-US" b="1" dirty="0"/>
              <a:t>A collection of tools out of the box: </a:t>
            </a:r>
          </a:p>
          <a:p>
            <a:r>
              <a:rPr lang="en-US" dirty="0"/>
              <a:t>an integrated debugger and test runner; </a:t>
            </a:r>
          </a:p>
          <a:p>
            <a:r>
              <a:rPr lang="en-US" dirty="0"/>
              <a:t>Python profiler; </a:t>
            </a:r>
          </a:p>
          <a:p>
            <a:r>
              <a:rPr lang="en-US" dirty="0"/>
              <a:t>a built-in terminal; </a:t>
            </a:r>
          </a:p>
          <a:p>
            <a:r>
              <a:rPr lang="en-US" dirty="0"/>
              <a:t>and integration with major VCS and built-in Database Tools.</a:t>
            </a:r>
          </a:p>
        </p:txBody>
      </p:sp>
      <p:pic>
        <p:nvPicPr>
          <p:cNvPr id="4" name="Picture 3"/>
          <p:cNvPicPr>
            <a:picLocks noChangeAspect="1"/>
          </p:cNvPicPr>
          <p:nvPr/>
        </p:nvPicPr>
        <p:blipFill>
          <a:blip r:embed="rId2"/>
          <a:stretch>
            <a:fillRect/>
          </a:stretch>
        </p:blipFill>
        <p:spPr>
          <a:xfrm>
            <a:off x="813731" y="5134709"/>
            <a:ext cx="1466100" cy="1049446"/>
          </a:xfrm>
          <a:prstGeom prst="rect">
            <a:avLst/>
          </a:prstGeom>
        </p:spPr>
      </p:pic>
    </p:spTree>
    <p:extLst>
      <p:ext uri="{BB962C8B-B14F-4D97-AF65-F5344CB8AC3E}">
        <p14:creationId xmlns:p14="http://schemas.microsoft.com/office/powerpoint/2010/main" val="2277637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5569" y="1"/>
            <a:ext cx="7886700" cy="1325563"/>
          </a:xfrm>
        </p:spPr>
        <p:txBody>
          <a:bodyPr/>
          <a:lstStyle/>
          <a:p>
            <a:r>
              <a:rPr lang="en-US" b="1" dirty="0">
                <a:latin typeface="Calibri" panose="020F0502020204030204" pitchFamily="34" charset="0"/>
                <a:cs typeface="Calibri" panose="020F0502020204030204" pitchFamily="34" charset="0"/>
              </a:rPr>
              <a:t>Create a Python Project</a:t>
            </a:r>
          </a:p>
        </p:txBody>
      </p:sp>
      <p:sp>
        <p:nvSpPr>
          <p:cNvPr id="3" name="Content Placeholder 2"/>
          <p:cNvSpPr>
            <a:spLocks noGrp="1"/>
          </p:cNvSpPr>
          <p:nvPr>
            <p:ph idx="1"/>
          </p:nvPr>
        </p:nvSpPr>
        <p:spPr>
          <a:xfrm>
            <a:off x="469783" y="1070360"/>
            <a:ext cx="10972800" cy="5061558"/>
          </a:xfrm>
        </p:spPr>
        <p:txBody>
          <a:bodyPr>
            <a:normAutofit/>
          </a:bodyPr>
          <a:lstStyle/>
          <a:p>
            <a:r>
              <a:rPr lang="en-US" dirty="0"/>
              <a:t>Create a folder on your computer called </a:t>
            </a:r>
            <a:r>
              <a:rPr lang="en-US" b="1" dirty="0"/>
              <a:t>mis543</a:t>
            </a:r>
          </a:p>
          <a:p>
            <a:r>
              <a:rPr lang="en-US" b="1" u="sng" dirty="0"/>
              <a:t>You will store all your work in this folder.</a:t>
            </a:r>
          </a:p>
          <a:p>
            <a:r>
              <a:rPr lang="en-US" b="1" dirty="0"/>
              <a:t>Open </a:t>
            </a:r>
            <a:r>
              <a:rPr lang="en-US" b="1" dirty="0" err="1"/>
              <a:t>PyCharm</a:t>
            </a:r>
            <a:endParaRPr lang="en-US" b="1" dirty="0"/>
          </a:p>
          <a:p>
            <a:r>
              <a:rPr lang="en-US" b="1" dirty="0"/>
              <a:t>Click on the New Project Button</a:t>
            </a:r>
          </a:p>
          <a:p>
            <a:r>
              <a:rPr lang="en-US" dirty="0"/>
              <a:t>Open </a:t>
            </a:r>
            <a:r>
              <a:rPr lang="en-US" dirty="0" err="1"/>
              <a:t>PyCharm</a:t>
            </a:r>
            <a:r>
              <a:rPr lang="en-US" dirty="0"/>
              <a:t> and create a new project</a:t>
            </a:r>
          </a:p>
          <a:p>
            <a:r>
              <a:rPr lang="en-US" dirty="0"/>
              <a:t>Change the </a:t>
            </a:r>
            <a:r>
              <a:rPr lang="en-US" b="1" dirty="0"/>
              <a:t>location</a:t>
            </a:r>
            <a:r>
              <a:rPr lang="en-US" dirty="0"/>
              <a:t> to point to your  </a:t>
            </a:r>
            <a:r>
              <a:rPr lang="en-US" b="1" dirty="0"/>
              <a:t>mis543</a:t>
            </a:r>
            <a:r>
              <a:rPr lang="en-US" dirty="0"/>
              <a:t> folder.</a:t>
            </a:r>
          </a:p>
          <a:p>
            <a:endParaRPr lang="en-US" dirty="0"/>
          </a:p>
          <a:p>
            <a:endParaRPr lang="en-US" dirty="0"/>
          </a:p>
          <a:p>
            <a:endParaRPr lang="en-US" b="1" dirty="0"/>
          </a:p>
          <a:p>
            <a:endParaRPr lang="en-US" dirty="0"/>
          </a:p>
        </p:txBody>
      </p:sp>
      <p:pic>
        <p:nvPicPr>
          <p:cNvPr id="5" name="Picture 4"/>
          <p:cNvPicPr>
            <a:picLocks noChangeAspect="1"/>
          </p:cNvPicPr>
          <p:nvPr/>
        </p:nvPicPr>
        <p:blipFill>
          <a:blip r:embed="rId2"/>
          <a:stretch>
            <a:fillRect/>
          </a:stretch>
        </p:blipFill>
        <p:spPr>
          <a:xfrm>
            <a:off x="8227127" y="2767224"/>
            <a:ext cx="3404339" cy="3040353"/>
          </a:xfrm>
          <a:prstGeom prst="rect">
            <a:avLst/>
          </a:prstGeom>
        </p:spPr>
      </p:pic>
    </p:spTree>
    <p:extLst>
      <p:ext uri="{BB962C8B-B14F-4D97-AF65-F5344CB8AC3E}">
        <p14:creationId xmlns:p14="http://schemas.microsoft.com/office/powerpoint/2010/main" val="3923419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665" y="1"/>
            <a:ext cx="7886700" cy="1325563"/>
          </a:xfrm>
        </p:spPr>
        <p:txBody>
          <a:bodyPr/>
          <a:lstStyle/>
          <a:p>
            <a:r>
              <a:rPr lang="en-US" b="1" dirty="0">
                <a:latin typeface="Calibri" panose="020F0502020204030204" pitchFamily="34" charset="0"/>
                <a:cs typeface="Calibri" panose="020F0502020204030204" pitchFamily="34" charset="0"/>
              </a:rPr>
              <a:t>Run the sample file</a:t>
            </a:r>
          </a:p>
        </p:txBody>
      </p:sp>
      <p:sp>
        <p:nvSpPr>
          <p:cNvPr id="3" name="Content Placeholder 2"/>
          <p:cNvSpPr>
            <a:spLocks noGrp="1"/>
          </p:cNvSpPr>
          <p:nvPr>
            <p:ph idx="1"/>
          </p:nvPr>
        </p:nvSpPr>
        <p:spPr>
          <a:xfrm>
            <a:off x="932576" y="1153405"/>
            <a:ext cx="10326848" cy="4351338"/>
          </a:xfrm>
        </p:spPr>
        <p:txBody>
          <a:bodyPr/>
          <a:lstStyle/>
          <a:p>
            <a:r>
              <a:rPr lang="en-US" dirty="0"/>
              <a:t>Run the sample file main.py</a:t>
            </a:r>
          </a:p>
          <a:p>
            <a:r>
              <a:rPr lang="en-US" dirty="0"/>
              <a:t>Add the sample code “Your Name Here” with your name</a:t>
            </a:r>
          </a:p>
          <a:p>
            <a:r>
              <a:rPr lang="en-US" dirty="0"/>
              <a:t>Run the script. </a:t>
            </a:r>
          </a:p>
          <a:p>
            <a:r>
              <a:rPr lang="en-US" dirty="0"/>
              <a:t>Mac Control click the file and run</a:t>
            </a:r>
          </a:p>
          <a:p>
            <a:r>
              <a:rPr lang="en-US" dirty="0"/>
              <a:t>PC Right click and run the file.</a:t>
            </a:r>
          </a:p>
        </p:txBody>
      </p:sp>
    </p:spTree>
    <p:extLst>
      <p:ext uri="{BB962C8B-B14F-4D97-AF65-F5344CB8AC3E}">
        <p14:creationId xmlns:p14="http://schemas.microsoft.com/office/powerpoint/2010/main" val="1725621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659" y="121936"/>
            <a:ext cx="7886700" cy="1325563"/>
          </a:xfrm>
        </p:spPr>
        <p:txBody>
          <a:bodyPr/>
          <a:lstStyle/>
          <a:p>
            <a:r>
              <a:rPr lang="en-US" b="1" dirty="0">
                <a:latin typeface="Calibri" panose="020F0502020204030204" pitchFamily="34" charset="0"/>
                <a:cs typeface="Calibri" panose="020F0502020204030204" pitchFamily="34" charset="0"/>
              </a:rPr>
              <a:t>Create a Python Program</a:t>
            </a:r>
          </a:p>
        </p:txBody>
      </p:sp>
      <p:sp>
        <p:nvSpPr>
          <p:cNvPr id="3" name="Content Placeholder 2"/>
          <p:cNvSpPr>
            <a:spLocks noGrp="1"/>
          </p:cNvSpPr>
          <p:nvPr>
            <p:ph idx="1"/>
          </p:nvPr>
        </p:nvSpPr>
        <p:spPr>
          <a:xfrm>
            <a:off x="687897" y="1329515"/>
            <a:ext cx="10544962" cy="4351338"/>
          </a:xfrm>
        </p:spPr>
        <p:txBody>
          <a:bodyPr/>
          <a:lstStyle/>
          <a:p>
            <a:r>
              <a:rPr lang="en-US" dirty="0"/>
              <a:t>Open </a:t>
            </a:r>
            <a:r>
              <a:rPr lang="en-US" dirty="0" err="1"/>
              <a:t>PyCharm</a:t>
            </a:r>
            <a:r>
              <a:rPr lang="en-US" dirty="0"/>
              <a:t>, and save an empty Python file (File - New – Python </a:t>
            </a:r>
            <a:r>
              <a:rPr lang="en-US" dirty="0" err="1"/>
              <a:t>FIle</a:t>
            </a:r>
            <a:r>
              <a:rPr lang="en-US" dirty="0"/>
              <a:t>) called hello_world.py in your mis443_lab4 folder. </a:t>
            </a:r>
          </a:p>
          <a:p>
            <a:r>
              <a:rPr lang="en-US" dirty="0"/>
              <a:t>The extension .</a:t>
            </a:r>
            <a:r>
              <a:rPr lang="en-US" dirty="0" err="1"/>
              <a:t>py</a:t>
            </a:r>
            <a:r>
              <a:rPr lang="en-US" dirty="0"/>
              <a:t> tells </a:t>
            </a:r>
            <a:r>
              <a:rPr lang="en-US" dirty="0" err="1"/>
              <a:t>PyCharm</a:t>
            </a:r>
            <a:r>
              <a:rPr lang="en-US" dirty="0"/>
              <a:t> that the code in your file is written in Python, which tells it how to run the program and highlight the text in a helpful way.</a:t>
            </a:r>
          </a:p>
          <a:p>
            <a:r>
              <a:rPr lang="en-US" dirty="0"/>
              <a:t>After you’ve saved your file, enter the following line in the text editor:</a:t>
            </a:r>
          </a:p>
          <a:p>
            <a:r>
              <a:rPr lang="en-US" dirty="0">
                <a:solidFill>
                  <a:srgbClr val="FF0000"/>
                </a:solidFill>
              </a:rPr>
              <a:t>print(“My first MIS 443 python program!")</a:t>
            </a:r>
          </a:p>
          <a:p>
            <a:endParaRPr lang="en-US" dirty="0"/>
          </a:p>
        </p:txBody>
      </p:sp>
    </p:spTree>
    <p:extLst>
      <p:ext uri="{BB962C8B-B14F-4D97-AF65-F5344CB8AC3E}">
        <p14:creationId xmlns:p14="http://schemas.microsoft.com/office/powerpoint/2010/main" val="70290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5569" y="29184"/>
            <a:ext cx="7886700" cy="1325563"/>
          </a:xfrm>
        </p:spPr>
        <p:txBody>
          <a:bodyPr/>
          <a:lstStyle/>
          <a:p>
            <a:r>
              <a:rPr lang="en-US" b="1" dirty="0">
                <a:latin typeface="Calibri" panose="020F0502020204030204" pitchFamily="34" charset="0"/>
                <a:cs typeface="Calibri" panose="020F0502020204030204" pitchFamily="34" charset="0"/>
              </a:rPr>
              <a:t>Run Your Program</a:t>
            </a:r>
          </a:p>
        </p:txBody>
      </p:sp>
      <p:pic>
        <p:nvPicPr>
          <p:cNvPr id="9" name="Content Placeholder 8"/>
          <p:cNvPicPr>
            <a:picLocks noGrp="1" noChangeAspect="1"/>
          </p:cNvPicPr>
          <p:nvPr>
            <p:ph idx="1"/>
          </p:nvPr>
        </p:nvPicPr>
        <p:blipFill>
          <a:blip r:embed="rId2"/>
          <a:stretch>
            <a:fillRect/>
          </a:stretch>
        </p:blipFill>
        <p:spPr>
          <a:xfrm>
            <a:off x="3730752" y="2431511"/>
            <a:ext cx="5060876" cy="3252727"/>
          </a:xfrm>
          <a:prstGeom prst="rect">
            <a:avLst/>
          </a:prstGeom>
        </p:spPr>
      </p:pic>
      <p:sp>
        <p:nvSpPr>
          <p:cNvPr id="7" name="Rectangle 6"/>
          <p:cNvSpPr/>
          <p:nvPr/>
        </p:nvSpPr>
        <p:spPr>
          <a:xfrm>
            <a:off x="906011" y="1105948"/>
            <a:ext cx="10511405" cy="1200329"/>
          </a:xfrm>
          <a:prstGeom prst="rect">
            <a:avLst/>
          </a:prstGeom>
        </p:spPr>
        <p:txBody>
          <a:bodyPr wrap="square">
            <a:spAutoFit/>
          </a:bodyPr>
          <a:lstStyle/>
          <a:p>
            <a:r>
              <a:rPr lang="en-US" sz="2400" dirty="0"/>
              <a:t>Right click the file tab and select run. This will run your Python program and show you the output. </a:t>
            </a:r>
            <a:r>
              <a:rPr lang="en-US" sz="2400" b="1" dirty="0"/>
              <a:t>Process finished with exit code 0</a:t>
            </a:r>
            <a:r>
              <a:rPr lang="en-US" sz="2400" dirty="0"/>
              <a:t> means there were no errors in your code.</a:t>
            </a:r>
          </a:p>
        </p:txBody>
      </p:sp>
    </p:spTree>
    <p:extLst>
      <p:ext uri="{BB962C8B-B14F-4D97-AF65-F5344CB8AC3E}">
        <p14:creationId xmlns:p14="http://schemas.microsoft.com/office/powerpoint/2010/main" val="758873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C54068-79D0-A44A-B750-0C0A4504B69B}"/>
              </a:ext>
            </a:extLst>
          </p:cNvPr>
          <p:cNvPicPr>
            <a:picLocks noChangeAspect="1"/>
          </p:cNvPicPr>
          <p:nvPr/>
        </p:nvPicPr>
        <p:blipFill>
          <a:blip r:embed="rId2"/>
          <a:stretch>
            <a:fillRect/>
          </a:stretch>
        </p:blipFill>
        <p:spPr>
          <a:xfrm>
            <a:off x="1160574" y="229770"/>
            <a:ext cx="9467790" cy="5823557"/>
          </a:xfrm>
          <a:prstGeom prst="rect">
            <a:avLst/>
          </a:prstGeom>
        </p:spPr>
      </p:pic>
    </p:spTree>
    <p:extLst>
      <p:ext uri="{BB962C8B-B14F-4D97-AF65-F5344CB8AC3E}">
        <p14:creationId xmlns:p14="http://schemas.microsoft.com/office/powerpoint/2010/main" val="2544030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CE5B0-EA44-E087-0FDB-7BA95854D66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19494CF-ACCD-8ADB-379B-0B8FD793F297}"/>
              </a:ext>
            </a:extLst>
          </p:cNvPr>
          <p:cNvPicPr>
            <a:picLocks noChangeAspect="1"/>
          </p:cNvPicPr>
          <p:nvPr/>
        </p:nvPicPr>
        <p:blipFill>
          <a:blip r:embed="rId2"/>
          <a:stretch>
            <a:fillRect/>
          </a:stretch>
        </p:blipFill>
        <p:spPr>
          <a:xfrm>
            <a:off x="1831947" y="217936"/>
            <a:ext cx="8528105" cy="5836070"/>
          </a:xfrm>
          <a:prstGeom prst="rect">
            <a:avLst/>
          </a:prstGeom>
        </p:spPr>
      </p:pic>
    </p:spTree>
    <p:extLst>
      <p:ext uri="{BB962C8B-B14F-4D97-AF65-F5344CB8AC3E}">
        <p14:creationId xmlns:p14="http://schemas.microsoft.com/office/powerpoint/2010/main" val="3409968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8E2837-C6E0-0B16-C980-E59CCD3521BB}"/>
              </a:ext>
            </a:extLst>
          </p:cNvPr>
          <p:cNvPicPr>
            <a:picLocks noChangeAspect="1"/>
          </p:cNvPicPr>
          <p:nvPr/>
        </p:nvPicPr>
        <p:blipFill>
          <a:blip r:embed="rId2"/>
          <a:stretch>
            <a:fillRect/>
          </a:stretch>
        </p:blipFill>
        <p:spPr>
          <a:xfrm>
            <a:off x="2004060" y="407416"/>
            <a:ext cx="8183880" cy="5455920"/>
          </a:xfrm>
          <a:prstGeom prst="rect">
            <a:avLst/>
          </a:prstGeom>
        </p:spPr>
      </p:pic>
    </p:spTree>
    <p:extLst>
      <p:ext uri="{BB962C8B-B14F-4D97-AF65-F5344CB8AC3E}">
        <p14:creationId xmlns:p14="http://schemas.microsoft.com/office/powerpoint/2010/main" val="3247379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95FC-2CF6-AB21-26B0-CAFC34F6678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A635E1C8-175F-4178-1BA5-72B3E6C44D4B}"/>
              </a:ext>
            </a:extLst>
          </p:cNvPr>
          <p:cNvPicPr>
            <a:picLocks noChangeAspect="1"/>
          </p:cNvPicPr>
          <p:nvPr/>
        </p:nvPicPr>
        <p:blipFill>
          <a:blip r:embed="rId2"/>
          <a:stretch>
            <a:fillRect/>
          </a:stretch>
        </p:blipFill>
        <p:spPr>
          <a:xfrm>
            <a:off x="2002536" y="264144"/>
            <a:ext cx="8001000" cy="5847129"/>
          </a:xfrm>
          <a:prstGeom prst="rect">
            <a:avLst/>
          </a:prstGeom>
        </p:spPr>
      </p:pic>
    </p:spTree>
    <p:extLst>
      <p:ext uri="{BB962C8B-B14F-4D97-AF65-F5344CB8AC3E}">
        <p14:creationId xmlns:p14="http://schemas.microsoft.com/office/powerpoint/2010/main" val="2663378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314B14-0195-6A15-FD8A-DA139ED0CF34}"/>
              </a:ext>
            </a:extLst>
          </p:cNvPr>
          <p:cNvSpPr>
            <a:spLocks noGrp="1"/>
          </p:cNvSpPr>
          <p:nvPr>
            <p:ph idx="1"/>
          </p:nvPr>
        </p:nvSpPr>
        <p:spPr>
          <a:xfrm>
            <a:off x="5749159" y="4863114"/>
            <a:ext cx="7886700" cy="4351338"/>
          </a:xfrm>
        </p:spPr>
        <p:txBody>
          <a:bodyPr>
            <a:normAutofit/>
          </a:bodyPr>
          <a:lstStyle/>
          <a:p>
            <a:pPr marL="0" indent="0">
              <a:buNone/>
            </a:pPr>
            <a:r>
              <a:rPr lang="en-US" sz="4000" b="1" dirty="0">
                <a:latin typeface="Calibri" panose="020F0502020204030204" pitchFamily="34" charset="0"/>
                <a:cs typeface="Calibri" panose="020F0502020204030204" pitchFamily="34" charset="0"/>
              </a:rPr>
              <a:t>The Socket Module</a:t>
            </a:r>
            <a:endParaRPr lang="en-US" sz="4000" dirty="0"/>
          </a:p>
        </p:txBody>
      </p:sp>
      <p:pic>
        <p:nvPicPr>
          <p:cNvPr id="4" name="Picture 3">
            <a:extLst>
              <a:ext uri="{FF2B5EF4-FFF2-40B4-BE49-F238E27FC236}">
                <a16:creationId xmlns:a16="http://schemas.microsoft.com/office/drawing/2014/main" id="{A3792846-F5D0-6B24-A2D0-7DBC8B4B0C8C}"/>
              </a:ext>
            </a:extLst>
          </p:cNvPr>
          <p:cNvPicPr>
            <a:picLocks noChangeAspect="1"/>
          </p:cNvPicPr>
          <p:nvPr/>
        </p:nvPicPr>
        <p:blipFill>
          <a:blip r:embed="rId2"/>
          <a:stretch>
            <a:fillRect/>
          </a:stretch>
        </p:blipFill>
        <p:spPr>
          <a:xfrm>
            <a:off x="462850" y="5758367"/>
            <a:ext cx="1969179" cy="554784"/>
          </a:xfrm>
          <a:prstGeom prst="rect">
            <a:avLst/>
          </a:prstGeom>
        </p:spPr>
      </p:pic>
    </p:spTree>
    <p:extLst>
      <p:ext uri="{BB962C8B-B14F-4D97-AF65-F5344CB8AC3E}">
        <p14:creationId xmlns:p14="http://schemas.microsoft.com/office/powerpoint/2010/main" val="504979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83C8A7-0690-EF4D-A986-4453CC68698E}"/>
              </a:ext>
            </a:extLst>
          </p:cNvPr>
          <p:cNvPicPr>
            <a:picLocks noChangeAspect="1"/>
          </p:cNvPicPr>
          <p:nvPr/>
        </p:nvPicPr>
        <p:blipFill>
          <a:blip r:embed="rId2"/>
          <a:stretch>
            <a:fillRect/>
          </a:stretch>
        </p:blipFill>
        <p:spPr>
          <a:xfrm>
            <a:off x="1354892" y="251006"/>
            <a:ext cx="9482215" cy="5893762"/>
          </a:xfrm>
          <a:prstGeom prst="rect">
            <a:avLst/>
          </a:prstGeom>
        </p:spPr>
      </p:pic>
    </p:spTree>
    <p:extLst>
      <p:ext uri="{BB962C8B-B14F-4D97-AF65-F5344CB8AC3E}">
        <p14:creationId xmlns:p14="http://schemas.microsoft.com/office/powerpoint/2010/main" val="746841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43D9E6-54DB-2F37-BB02-774E0EE69BDE}"/>
              </a:ext>
            </a:extLst>
          </p:cNvPr>
          <p:cNvPicPr>
            <a:picLocks noChangeAspect="1"/>
          </p:cNvPicPr>
          <p:nvPr/>
        </p:nvPicPr>
        <p:blipFill>
          <a:blip r:embed="rId2"/>
          <a:stretch>
            <a:fillRect/>
          </a:stretch>
        </p:blipFill>
        <p:spPr>
          <a:xfrm>
            <a:off x="1033272" y="453379"/>
            <a:ext cx="10930128" cy="4908590"/>
          </a:xfrm>
          <a:prstGeom prst="rect">
            <a:avLst/>
          </a:prstGeom>
        </p:spPr>
      </p:pic>
    </p:spTree>
    <p:extLst>
      <p:ext uri="{BB962C8B-B14F-4D97-AF65-F5344CB8AC3E}">
        <p14:creationId xmlns:p14="http://schemas.microsoft.com/office/powerpoint/2010/main" val="1303972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1FE1D-BFED-37FD-78CF-E3E42C8F1F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74B04B6-3980-7922-CAA8-D1C7109AEF75}"/>
              </a:ext>
            </a:extLst>
          </p:cNvPr>
          <p:cNvPicPr>
            <a:picLocks noChangeAspect="1"/>
          </p:cNvPicPr>
          <p:nvPr/>
        </p:nvPicPr>
        <p:blipFill>
          <a:blip r:embed="rId2"/>
          <a:stretch>
            <a:fillRect/>
          </a:stretch>
        </p:blipFill>
        <p:spPr>
          <a:xfrm>
            <a:off x="1499616" y="198628"/>
            <a:ext cx="8994550" cy="5808980"/>
          </a:xfrm>
          <a:prstGeom prst="rect">
            <a:avLst/>
          </a:prstGeom>
        </p:spPr>
      </p:pic>
      <p:pic>
        <p:nvPicPr>
          <p:cNvPr id="5" name="Picture 4">
            <a:extLst>
              <a:ext uri="{FF2B5EF4-FFF2-40B4-BE49-F238E27FC236}">
                <a16:creationId xmlns:a16="http://schemas.microsoft.com/office/drawing/2014/main" id="{8915AA0F-552D-D157-90B6-50AD74580226}"/>
              </a:ext>
            </a:extLst>
          </p:cNvPr>
          <p:cNvPicPr>
            <a:picLocks noChangeAspect="1"/>
          </p:cNvPicPr>
          <p:nvPr/>
        </p:nvPicPr>
        <p:blipFill>
          <a:blip r:embed="rId3"/>
          <a:stretch>
            <a:fillRect/>
          </a:stretch>
        </p:blipFill>
        <p:spPr>
          <a:xfrm>
            <a:off x="1993392" y="4111652"/>
            <a:ext cx="3566040" cy="1895956"/>
          </a:xfrm>
          <a:prstGeom prst="rect">
            <a:avLst/>
          </a:prstGeom>
        </p:spPr>
      </p:pic>
    </p:spTree>
    <p:extLst>
      <p:ext uri="{BB962C8B-B14F-4D97-AF65-F5344CB8AC3E}">
        <p14:creationId xmlns:p14="http://schemas.microsoft.com/office/powerpoint/2010/main" val="3461029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0B09-2F74-5E2D-A3F1-FB68561215E4}"/>
              </a:ext>
            </a:extLst>
          </p:cNvPr>
          <p:cNvSpPr>
            <a:spLocks noGrp="1"/>
          </p:cNvSpPr>
          <p:nvPr>
            <p:ph type="title"/>
          </p:nvPr>
        </p:nvSpPr>
        <p:spPr>
          <a:xfrm>
            <a:off x="2373367" y="-23786"/>
            <a:ext cx="7886700" cy="1325563"/>
          </a:xfrm>
        </p:spPr>
        <p:txBody>
          <a:bodyPr/>
          <a:lstStyle/>
          <a:p>
            <a:r>
              <a:rPr lang="en-US" b="1" dirty="0">
                <a:latin typeface="Calibri" panose="020F0502020204030204" pitchFamily="34" charset="0"/>
                <a:cs typeface="Calibri" panose="020F0502020204030204" pitchFamily="34" charset="0"/>
              </a:rPr>
              <a:t>Types of Sockets</a:t>
            </a:r>
          </a:p>
        </p:txBody>
      </p:sp>
      <p:sp>
        <p:nvSpPr>
          <p:cNvPr id="3" name="Content Placeholder 2">
            <a:extLst>
              <a:ext uri="{FF2B5EF4-FFF2-40B4-BE49-F238E27FC236}">
                <a16:creationId xmlns:a16="http://schemas.microsoft.com/office/drawing/2014/main" id="{2093AB95-9FE4-F12E-F7AD-139F20E41C83}"/>
              </a:ext>
            </a:extLst>
          </p:cNvPr>
          <p:cNvSpPr>
            <a:spLocks noGrp="1"/>
          </p:cNvSpPr>
          <p:nvPr>
            <p:ph idx="1"/>
          </p:nvPr>
        </p:nvSpPr>
        <p:spPr>
          <a:xfrm>
            <a:off x="885374" y="1091465"/>
            <a:ext cx="10654018" cy="4351338"/>
          </a:xfrm>
        </p:spPr>
        <p:txBody>
          <a:bodyPr>
            <a:normAutofit fontScale="92500"/>
          </a:bodyPr>
          <a:lstStyle/>
          <a:p>
            <a:pPr marL="0" indent="0">
              <a:buNone/>
            </a:pPr>
            <a:r>
              <a:rPr lang="en-US" dirty="0"/>
              <a:t>There are two types of Sockets: the </a:t>
            </a:r>
            <a:r>
              <a:rPr lang="en-US" b="1" dirty="0"/>
              <a:t>datagram socket </a:t>
            </a:r>
            <a:r>
              <a:rPr lang="en-US" dirty="0"/>
              <a:t>and the </a:t>
            </a:r>
            <a:r>
              <a:rPr lang="en-US" b="1" dirty="0"/>
              <a:t>stream socket</a:t>
            </a:r>
            <a:r>
              <a:rPr lang="en-US" dirty="0"/>
              <a:t>.</a:t>
            </a:r>
          </a:p>
          <a:p>
            <a:endParaRPr lang="en-US" dirty="0"/>
          </a:p>
          <a:p>
            <a:r>
              <a:rPr lang="en-US" b="1" dirty="0"/>
              <a:t>UDP Datagram Socket </a:t>
            </a:r>
            <a:r>
              <a:rPr lang="en-US" dirty="0"/>
              <a:t>: This is a type of network which has connection less point for sending and receiving packets. It is similar to mailbox. The letters (data) posted into the box are collected and delivered (transmitted) to a letterbox (receiving socket).</a:t>
            </a:r>
          </a:p>
          <a:p>
            <a:r>
              <a:rPr lang="en-US" b="1" dirty="0"/>
              <a:t>TCP Stream Socket </a:t>
            </a:r>
            <a:r>
              <a:rPr lang="en-US" dirty="0"/>
              <a:t>In Computer operating system, a stream socket is type of </a:t>
            </a:r>
            <a:r>
              <a:rPr lang="en-US" dirty="0" err="1"/>
              <a:t>interprocess</a:t>
            </a:r>
            <a:r>
              <a:rPr lang="en-US" dirty="0"/>
              <a:t> communications socket or network socket which provides a connection-oriented, sequenced, and unique flow of data without record boundaries with well defined mechanisms for creating and destroying connections and for detecting errors. It is similar to phone. A connection is established between the phones (two ends) and a conversation (transfer of data) takes place.</a:t>
            </a:r>
          </a:p>
        </p:txBody>
      </p:sp>
    </p:spTree>
    <p:extLst>
      <p:ext uri="{BB962C8B-B14F-4D97-AF65-F5344CB8AC3E}">
        <p14:creationId xmlns:p14="http://schemas.microsoft.com/office/powerpoint/2010/main" val="317160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4004" y="1"/>
            <a:ext cx="7886700" cy="1325563"/>
          </a:xfrm>
        </p:spPr>
        <p:txBody>
          <a:bodyPr/>
          <a:lstStyle/>
          <a:p>
            <a:r>
              <a:rPr lang="en-US" b="1" dirty="0">
                <a:latin typeface="Calibri" panose="020F0502020204030204" pitchFamily="34" charset="0"/>
                <a:cs typeface="Calibri" panose="020F0502020204030204" pitchFamily="34" charset="0"/>
              </a:rPr>
              <a:t>The Socket Module</a:t>
            </a:r>
          </a:p>
        </p:txBody>
      </p:sp>
      <p:sp>
        <p:nvSpPr>
          <p:cNvPr id="3" name="Content Placeholder 2"/>
          <p:cNvSpPr>
            <a:spLocks noGrp="1"/>
          </p:cNvSpPr>
          <p:nvPr>
            <p:ph idx="1"/>
          </p:nvPr>
        </p:nvSpPr>
        <p:spPr>
          <a:xfrm>
            <a:off x="721452" y="1122240"/>
            <a:ext cx="10914077" cy="4918103"/>
          </a:xfrm>
        </p:spPr>
        <p:txBody>
          <a:bodyPr>
            <a:normAutofit fontScale="92500" lnSpcReduction="10000"/>
          </a:bodyPr>
          <a:lstStyle/>
          <a:p>
            <a:pPr marL="0" indent="0">
              <a:buNone/>
            </a:pPr>
            <a:r>
              <a:rPr lang="en-US" sz="3000" dirty="0"/>
              <a:t>The </a:t>
            </a:r>
            <a:r>
              <a:rPr lang="en-US" sz="3000" b="1" dirty="0"/>
              <a:t>socket module</a:t>
            </a:r>
            <a:r>
              <a:rPr lang="en-US" sz="3000" dirty="0"/>
              <a:t> exposes all of the necessary </a:t>
            </a:r>
            <a:r>
              <a:rPr lang="en-US" sz="3000" b="1" dirty="0"/>
              <a:t>methods</a:t>
            </a:r>
            <a:r>
              <a:rPr lang="en-US" sz="3000" dirty="0"/>
              <a:t> to quickly write TCP and UDP client and server network applications.</a:t>
            </a:r>
          </a:p>
          <a:p>
            <a:endParaRPr lang="en-US" dirty="0"/>
          </a:p>
          <a:p>
            <a:r>
              <a:rPr lang="en-US" dirty="0"/>
              <a:t>Sockets are commonly used for client and server interaction. Typical system configuration places the </a:t>
            </a:r>
            <a:r>
              <a:rPr lang="en-US" b="1" dirty="0"/>
              <a:t>server</a:t>
            </a:r>
            <a:r>
              <a:rPr lang="en-US" dirty="0"/>
              <a:t> on one machine, with the </a:t>
            </a:r>
            <a:r>
              <a:rPr lang="en-US" b="1" dirty="0"/>
              <a:t>client/s </a:t>
            </a:r>
            <a:r>
              <a:rPr lang="en-US" dirty="0"/>
              <a:t>on other machines. The clients connect to the server, exchange information, and then disconnect.</a:t>
            </a:r>
          </a:p>
          <a:p>
            <a:r>
              <a:rPr lang="en-US" dirty="0"/>
              <a:t>A socket has a typical flow of events. In a </a:t>
            </a:r>
            <a:r>
              <a:rPr lang="en-US" b="1" dirty="0"/>
              <a:t>connection-oriented</a:t>
            </a:r>
            <a:r>
              <a:rPr lang="en-US" dirty="0"/>
              <a:t> client-to-server model</a:t>
            </a:r>
            <a:r>
              <a:rPr lang="en-US" u="sng" dirty="0"/>
              <a:t>, </a:t>
            </a:r>
            <a:r>
              <a:rPr lang="en-US" b="1" u="sng" dirty="0"/>
              <a:t>the socket on the server process waits for requests from a client.</a:t>
            </a:r>
            <a:r>
              <a:rPr lang="en-US" u="sng" dirty="0"/>
              <a:t> </a:t>
            </a:r>
          </a:p>
          <a:p>
            <a:r>
              <a:rPr lang="en-US" b="1" dirty="0"/>
              <a:t>To do this, the server first establishes (binds) an address that clients can use to find the server. </a:t>
            </a:r>
            <a:r>
              <a:rPr lang="en-US" dirty="0"/>
              <a:t>When the address is established, the </a:t>
            </a:r>
            <a:r>
              <a:rPr lang="en-US" b="1" dirty="0"/>
              <a:t>server</a:t>
            </a:r>
            <a:r>
              <a:rPr lang="en-US" dirty="0"/>
              <a:t> waits for clients to request a service. </a:t>
            </a:r>
          </a:p>
          <a:p>
            <a:r>
              <a:rPr lang="en-US" b="1" dirty="0"/>
              <a:t>The client-to-server data exchange takes place when a client connects to the server through a </a:t>
            </a:r>
            <a:r>
              <a:rPr lang="en-US" b="1" u="sng" dirty="0"/>
              <a:t>socket</a:t>
            </a:r>
            <a:r>
              <a:rPr lang="en-US" b="1" dirty="0"/>
              <a:t>. </a:t>
            </a:r>
          </a:p>
          <a:p>
            <a:r>
              <a:rPr lang="en-US" dirty="0"/>
              <a:t>The server performs the client's request and sends the reply back to the client.</a:t>
            </a:r>
          </a:p>
        </p:txBody>
      </p:sp>
    </p:spTree>
    <p:extLst>
      <p:ext uri="{BB962C8B-B14F-4D97-AF65-F5344CB8AC3E}">
        <p14:creationId xmlns:p14="http://schemas.microsoft.com/office/powerpoint/2010/main" val="331355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B8054-1713-B7A3-C0DE-95CE86363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01A6F-42EC-169C-58D4-457C7CD38917}"/>
              </a:ext>
            </a:extLst>
          </p:cNvPr>
          <p:cNvSpPr>
            <a:spLocks noGrp="1"/>
          </p:cNvSpPr>
          <p:nvPr>
            <p:ph type="title"/>
          </p:nvPr>
        </p:nvSpPr>
        <p:spPr>
          <a:xfrm>
            <a:off x="2289810" y="218823"/>
            <a:ext cx="7886700" cy="1325563"/>
          </a:xfrm>
        </p:spPr>
        <p:txBody>
          <a:bodyPr/>
          <a:lstStyle/>
          <a:p>
            <a:r>
              <a:rPr lang="en-US" b="1" i="0" dirty="0">
                <a:effectLst/>
                <a:latin typeface="Lucida Grande"/>
              </a:rPr>
              <a:t>Creating a Socket – TCP Client</a:t>
            </a:r>
            <a:br>
              <a:rPr lang="en-US" b="0" i="0" dirty="0">
                <a:effectLst/>
                <a:latin typeface="Lucida Grande"/>
              </a:rPr>
            </a:br>
            <a:endParaRPr lang="en-US" dirty="0"/>
          </a:p>
        </p:txBody>
      </p:sp>
      <p:pic>
        <p:nvPicPr>
          <p:cNvPr id="9" name="Picture 8">
            <a:extLst>
              <a:ext uri="{FF2B5EF4-FFF2-40B4-BE49-F238E27FC236}">
                <a16:creationId xmlns:a16="http://schemas.microsoft.com/office/drawing/2014/main" id="{E4FDB9EC-90E6-F836-C5E3-D6F3DEF81244}"/>
              </a:ext>
            </a:extLst>
          </p:cNvPr>
          <p:cNvPicPr>
            <a:picLocks noChangeAspect="1"/>
          </p:cNvPicPr>
          <p:nvPr/>
        </p:nvPicPr>
        <p:blipFill>
          <a:blip r:embed="rId2"/>
          <a:stretch>
            <a:fillRect/>
          </a:stretch>
        </p:blipFill>
        <p:spPr>
          <a:xfrm>
            <a:off x="569920" y="1036445"/>
            <a:ext cx="3836933" cy="4508031"/>
          </a:xfrm>
          <a:prstGeom prst="rect">
            <a:avLst/>
          </a:prstGeom>
        </p:spPr>
      </p:pic>
      <p:sp>
        <p:nvSpPr>
          <p:cNvPr id="4" name="TextBox 3">
            <a:extLst>
              <a:ext uri="{FF2B5EF4-FFF2-40B4-BE49-F238E27FC236}">
                <a16:creationId xmlns:a16="http://schemas.microsoft.com/office/drawing/2014/main" id="{1412E8A8-8D0F-C4F2-3BAE-5351992F4B4D}"/>
              </a:ext>
            </a:extLst>
          </p:cNvPr>
          <p:cNvSpPr txBox="1"/>
          <p:nvPr/>
        </p:nvSpPr>
        <p:spPr>
          <a:xfrm>
            <a:off x="4728767" y="1443802"/>
            <a:ext cx="6094476" cy="3693319"/>
          </a:xfrm>
          <a:prstGeom prst="rect">
            <a:avLst/>
          </a:prstGeom>
          <a:noFill/>
        </p:spPr>
        <p:txBody>
          <a:bodyPr wrap="square">
            <a:spAutoFit/>
          </a:bodyPr>
          <a:lstStyle/>
          <a:p>
            <a:r>
              <a:rPr lang="en-US" dirty="0"/>
              <a:t>When you click on the link that brought you to the BBC page, your browser did something like the following:</a:t>
            </a:r>
          </a:p>
          <a:p>
            <a:endParaRPr lang="en-US" dirty="0"/>
          </a:p>
          <a:p>
            <a:r>
              <a:rPr lang="en-US" dirty="0"/>
              <a:t># create an INET, </a:t>
            </a:r>
            <a:r>
              <a:rPr lang="en-US" dirty="0" err="1"/>
              <a:t>STREAMing</a:t>
            </a:r>
            <a:r>
              <a:rPr lang="en-US" dirty="0"/>
              <a:t> socket</a:t>
            </a:r>
          </a:p>
          <a:p>
            <a:r>
              <a:rPr lang="en-US" dirty="0"/>
              <a:t>s = </a:t>
            </a:r>
            <a:r>
              <a:rPr lang="en-US" dirty="0" err="1"/>
              <a:t>socket.socket</a:t>
            </a:r>
            <a:r>
              <a:rPr lang="en-US" dirty="0"/>
              <a:t>(</a:t>
            </a:r>
            <a:r>
              <a:rPr lang="en-US" dirty="0" err="1"/>
              <a:t>socket.AF_INET</a:t>
            </a:r>
            <a:r>
              <a:rPr lang="en-US" dirty="0"/>
              <a:t>, </a:t>
            </a:r>
            <a:r>
              <a:rPr lang="en-US" dirty="0" err="1"/>
              <a:t>socket.SOCK_STREAM</a:t>
            </a:r>
            <a:r>
              <a:rPr lang="en-US" dirty="0"/>
              <a:t>)</a:t>
            </a:r>
          </a:p>
          <a:p>
            <a:endParaRPr lang="en-US" dirty="0"/>
          </a:p>
          <a:p>
            <a:r>
              <a:rPr lang="en-US" dirty="0"/>
              <a:t># now connect to the web server on port 443 - the normal https port</a:t>
            </a:r>
          </a:p>
          <a:p>
            <a:r>
              <a:rPr lang="en-US" dirty="0" err="1"/>
              <a:t>s.connect</a:t>
            </a:r>
            <a:r>
              <a:rPr lang="en-US" dirty="0"/>
              <a:t>(("www.bbc.com", 443))</a:t>
            </a:r>
          </a:p>
          <a:p>
            <a:endParaRPr lang="en-US" dirty="0"/>
          </a:p>
          <a:p>
            <a:r>
              <a:rPr lang="en-US" dirty="0"/>
              <a:t>When the connect completes, the socket can be used to send in request for the text of the page. The same socket will read the reply</a:t>
            </a:r>
          </a:p>
        </p:txBody>
      </p:sp>
    </p:spTree>
    <p:extLst>
      <p:ext uri="{BB962C8B-B14F-4D97-AF65-F5344CB8AC3E}">
        <p14:creationId xmlns:p14="http://schemas.microsoft.com/office/powerpoint/2010/main" val="41788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1A5F-2B2D-DD51-60A8-85C069500253}"/>
              </a:ext>
            </a:extLst>
          </p:cNvPr>
          <p:cNvSpPr>
            <a:spLocks noGrp="1"/>
          </p:cNvSpPr>
          <p:nvPr>
            <p:ph type="title"/>
          </p:nvPr>
        </p:nvSpPr>
        <p:spPr>
          <a:xfrm>
            <a:off x="2381250" y="365127"/>
            <a:ext cx="7886700" cy="1325563"/>
          </a:xfrm>
        </p:spPr>
        <p:txBody>
          <a:bodyPr/>
          <a:lstStyle/>
          <a:p>
            <a:r>
              <a:rPr lang="en-US" b="1" i="0" dirty="0">
                <a:effectLst/>
                <a:latin typeface="Lucida Grande"/>
              </a:rPr>
              <a:t>Creating a Socket – TCP Server</a:t>
            </a:r>
            <a:br>
              <a:rPr lang="en-US" b="0" i="0" dirty="0">
                <a:solidFill>
                  <a:srgbClr val="1A1A1A"/>
                </a:solidFill>
                <a:effectLst/>
                <a:latin typeface="Lucida Grande"/>
              </a:rPr>
            </a:br>
            <a:endParaRPr lang="en-US" dirty="0"/>
          </a:p>
        </p:txBody>
      </p:sp>
      <p:sp>
        <p:nvSpPr>
          <p:cNvPr id="4" name="Content Placeholder 3">
            <a:extLst>
              <a:ext uri="{FF2B5EF4-FFF2-40B4-BE49-F238E27FC236}">
                <a16:creationId xmlns:a16="http://schemas.microsoft.com/office/drawing/2014/main" id="{C7FE1266-464F-DB7E-BC2F-8E66440B9ABA}"/>
              </a:ext>
            </a:extLst>
          </p:cNvPr>
          <p:cNvSpPr>
            <a:spLocks noGrp="1"/>
          </p:cNvSpPr>
          <p:nvPr>
            <p:ph idx="1"/>
          </p:nvPr>
        </p:nvSpPr>
        <p:spPr>
          <a:xfrm>
            <a:off x="763398" y="1139824"/>
            <a:ext cx="10435905" cy="4351338"/>
          </a:xfrm>
        </p:spPr>
        <p:txBody>
          <a:bodyPr>
            <a:normAutofit/>
          </a:bodyPr>
          <a:lstStyle/>
          <a:p>
            <a:pPr marL="0" indent="0">
              <a:buNone/>
            </a:pPr>
            <a:r>
              <a:rPr lang="en-US" b="1" dirty="0"/>
              <a:t>What happens in the web server is a bit more complex. First, the web server creates a “server socket”:</a:t>
            </a:r>
          </a:p>
          <a:p>
            <a:endParaRPr lang="en-US" dirty="0"/>
          </a:p>
          <a:p>
            <a:r>
              <a:rPr lang="en-US" dirty="0"/>
              <a:t># create an INET, </a:t>
            </a:r>
            <a:r>
              <a:rPr lang="en-US" dirty="0" err="1"/>
              <a:t>STREAMing</a:t>
            </a:r>
            <a:r>
              <a:rPr lang="en-US" dirty="0"/>
              <a:t> socket</a:t>
            </a:r>
          </a:p>
          <a:p>
            <a:pPr marL="0" indent="0">
              <a:buNone/>
            </a:pPr>
            <a:r>
              <a:rPr lang="en-US" dirty="0" err="1"/>
              <a:t>serversocket</a:t>
            </a:r>
            <a:r>
              <a:rPr lang="en-US" dirty="0"/>
              <a:t> = </a:t>
            </a:r>
            <a:r>
              <a:rPr lang="en-US" dirty="0" err="1"/>
              <a:t>socket.socket</a:t>
            </a:r>
            <a:r>
              <a:rPr lang="en-US" dirty="0"/>
              <a:t>(</a:t>
            </a:r>
            <a:r>
              <a:rPr lang="en-US" dirty="0" err="1"/>
              <a:t>socket.AF_INET</a:t>
            </a:r>
            <a:r>
              <a:rPr lang="en-US" dirty="0"/>
              <a:t>, </a:t>
            </a:r>
            <a:r>
              <a:rPr lang="en-US" dirty="0" err="1"/>
              <a:t>socket.SOCK_STREAM</a:t>
            </a:r>
            <a:r>
              <a:rPr lang="en-US" dirty="0"/>
              <a:t>)</a:t>
            </a:r>
          </a:p>
          <a:p>
            <a:r>
              <a:rPr lang="en-US" dirty="0"/>
              <a:t># bind the socket to a public host, and a well-known port</a:t>
            </a:r>
          </a:p>
          <a:p>
            <a:pPr marL="0" indent="0">
              <a:buNone/>
            </a:pPr>
            <a:r>
              <a:rPr lang="en-US" dirty="0" err="1"/>
              <a:t>serversocket.bind</a:t>
            </a:r>
            <a:r>
              <a:rPr lang="en-US" dirty="0"/>
              <a:t>((</a:t>
            </a:r>
            <a:r>
              <a:rPr lang="en-US" dirty="0" err="1"/>
              <a:t>socket.gethostname</a:t>
            </a:r>
            <a:r>
              <a:rPr lang="en-US" dirty="0"/>
              <a:t>(), 443))</a:t>
            </a:r>
          </a:p>
          <a:p>
            <a:r>
              <a:rPr lang="en-US" dirty="0"/>
              <a:t># become a server socket</a:t>
            </a:r>
          </a:p>
          <a:p>
            <a:pPr marL="0" indent="0">
              <a:buNone/>
            </a:pPr>
            <a:r>
              <a:rPr lang="en-US" dirty="0" err="1"/>
              <a:t>serversocket.listen</a:t>
            </a:r>
            <a:r>
              <a:rPr lang="en-US" dirty="0"/>
              <a:t>(5)</a:t>
            </a:r>
          </a:p>
        </p:txBody>
      </p:sp>
      <p:pic>
        <p:nvPicPr>
          <p:cNvPr id="6" name="Picture 5">
            <a:extLst>
              <a:ext uri="{FF2B5EF4-FFF2-40B4-BE49-F238E27FC236}">
                <a16:creationId xmlns:a16="http://schemas.microsoft.com/office/drawing/2014/main" id="{CC1AC85F-EEC1-6C66-EA95-E33C2B8714C2}"/>
              </a:ext>
            </a:extLst>
          </p:cNvPr>
          <p:cNvPicPr>
            <a:picLocks noChangeAspect="1"/>
          </p:cNvPicPr>
          <p:nvPr/>
        </p:nvPicPr>
        <p:blipFill>
          <a:blip r:embed="rId2"/>
          <a:stretch>
            <a:fillRect/>
          </a:stretch>
        </p:blipFill>
        <p:spPr>
          <a:xfrm>
            <a:off x="7521358" y="3649211"/>
            <a:ext cx="3768726" cy="2452663"/>
          </a:xfrm>
          <a:prstGeom prst="rect">
            <a:avLst/>
          </a:prstGeom>
        </p:spPr>
      </p:pic>
    </p:spTree>
    <p:extLst>
      <p:ext uri="{BB962C8B-B14F-4D97-AF65-F5344CB8AC3E}">
        <p14:creationId xmlns:p14="http://schemas.microsoft.com/office/powerpoint/2010/main" val="348407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0104-B7F8-CCDA-AA74-4108A1E4A6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DD4AAC-D625-1E2A-AC1A-60FB815004DB}"/>
              </a:ext>
            </a:extLst>
          </p:cNvPr>
          <p:cNvSpPr>
            <a:spLocks noGrp="1"/>
          </p:cNvSpPr>
          <p:nvPr>
            <p:ph type="title"/>
          </p:nvPr>
        </p:nvSpPr>
        <p:spPr>
          <a:xfrm>
            <a:off x="2381250" y="365127"/>
            <a:ext cx="7886700" cy="1325563"/>
          </a:xfrm>
        </p:spPr>
        <p:txBody>
          <a:bodyPr/>
          <a:lstStyle/>
          <a:p>
            <a:r>
              <a:rPr lang="en-US" b="1" i="0" dirty="0">
                <a:effectLst/>
                <a:latin typeface="Lucida Grande"/>
              </a:rPr>
              <a:t>Creating a Socket – </a:t>
            </a:r>
            <a:r>
              <a:rPr lang="en-US" b="1" dirty="0">
                <a:latin typeface="Lucida Grande"/>
              </a:rPr>
              <a:t>UDP</a:t>
            </a:r>
            <a:r>
              <a:rPr lang="en-US" b="1" i="0" dirty="0">
                <a:effectLst/>
                <a:latin typeface="Lucida Grande"/>
              </a:rPr>
              <a:t> Server </a:t>
            </a:r>
            <a:br>
              <a:rPr lang="en-US" b="0" i="0" dirty="0">
                <a:solidFill>
                  <a:srgbClr val="1A1A1A"/>
                </a:solidFill>
                <a:effectLst/>
                <a:latin typeface="Lucida Grande"/>
              </a:rPr>
            </a:br>
            <a:endParaRPr lang="en-US" dirty="0"/>
          </a:p>
        </p:txBody>
      </p:sp>
      <p:sp>
        <p:nvSpPr>
          <p:cNvPr id="5" name="Content Placeholder 4">
            <a:extLst>
              <a:ext uri="{FF2B5EF4-FFF2-40B4-BE49-F238E27FC236}">
                <a16:creationId xmlns:a16="http://schemas.microsoft.com/office/drawing/2014/main" id="{A1E9C314-286F-E044-DC8C-E8C6B30793AA}"/>
              </a:ext>
            </a:extLst>
          </p:cNvPr>
          <p:cNvSpPr>
            <a:spLocks noGrp="1"/>
          </p:cNvSpPr>
          <p:nvPr>
            <p:ph idx="1"/>
          </p:nvPr>
        </p:nvSpPr>
        <p:spPr>
          <a:xfrm>
            <a:off x="305364" y="767189"/>
            <a:ext cx="11581271" cy="3009283"/>
          </a:xfrm>
        </p:spPr>
        <p:txBody>
          <a:bodyPr/>
          <a:lstStyle/>
          <a:p>
            <a:pPr marL="0" indent="0">
              <a:buNone/>
            </a:pPr>
            <a:endParaRPr lang="en-US" sz="2000" dirty="0"/>
          </a:p>
          <a:p>
            <a:pPr marL="0" indent="0">
              <a:buNone/>
            </a:pPr>
            <a:r>
              <a:rPr lang="en-US" sz="2000" dirty="0"/>
              <a:t>Import socket library </a:t>
            </a:r>
          </a:p>
          <a:p>
            <a:pPr marL="0" indent="0">
              <a:buNone/>
            </a:pPr>
            <a:r>
              <a:rPr lang="en-US" sz="2000" dirty="0"/>
              <a:t>Create UDP socket: socket(AF_INET, SOCK_DGRAM) </a:t>
            </a:r>
          </a:p>
          <a:p>
            <a:pPr marL="0" indent="0">
              <a:buNone/>
            </a:pPr>
            <a:r>
              <a:rPr lang="en-US" sz="2000" dirty="0"/>
              <a:t>Bind socket to address and port: bind(('IP_ADDRESS', PORT)) </a:t>
            </a:r>
          </a:p>
          <a:p>
            <a:pPr marL="0" indent="0">
              <a:buNone/>
            </a:pPr>
            <a:r>
              <a:rPr lang="en-US" sz="2000" dirty="0"/>
              <a:t>Receive data: data, </a:t>
            </a:r>
            <a:r>
              <a:rPr lang="en-US" sz="2000" dirty="0" err="1"/>
              <a:t>addr</a:t>
            </a:r>
            <a:r>
              <a:rPr lang="en-US" sz="2000" dirty="0"/>
              <a:t> = </a:t>
            </a:r>
            <a:r>
              <a:rPr lang="en-US" sz="2000" dirty="0" err="1"/>
              <a:t>recvfrom</a:t>
            </a:r>
            <a:r>
              <a:rPr lang="en-US" sz="2000" dirty="0"/>
              <a:t>(BUFFER_SIZE) </a:t>
            </a:r>
          </a:p>
          <a:p>
            <a:pPr marL="0" indent="0">
              <a:buNone/>
            </a:pPr>
            <a:r>
              <a:rPr lang="en-US" sz="2000" dirty="0"/>
              <a:t>Process received data </a:t>
            </a:r>
          </a:p>
          <a:p>
            <a:pPr marL="0" indent="0">
              <a:buNone/>
            </a:pPr>
            <a:r>
              <a:rPr lang="en-US" sz="2000" dirty="0"/>
              <a:t>Send response: </a:t>
            </a:r>
            <a:r>
              <a:rPr lang="en-US" sz="2000" dirty="0" err="1"/>
              <a:t>sendto</a:t>
            </a:r>
            <a:r>
              <a:rPr lang="en-US" sz="2000" dirty="0"/>
              <a:t>(response, </a:t>
            </a:r>
            <a:r>
              <a:rPr lang="en-US" sz="2000" dirty="0" err="1"/>
              <a:t>addr</a:t>
            </a:r>
            <a:r>
              <a:rPr lang="en-US" sz="2000" dirty="0"/>
              <a:t>) [optional] </a:t>
            </a:r>
          </a:p>
          <a:p>
            <a:pPr marL="0" indent="0">
              <a:buNone/>
            </a:pPr>
            <a:r>
              <a:rPr lang="en-US" sz="2000" dirty="0"/>
              <a:t>Close socket: close() </a:t>
            </a:r>
          </a:p>
          <a:p>
            <a:pPr>
              <a:buFontTx/>
              <a:buChar char="-"/>
            </a:pPr>
            <a:endParaRPr lang="en-US" dirty="0"/>
          </a:p>
        </p:txBody>
      </p:sp>
      <p:sp>
        <p:nvSpPr>
          <p:cNvPr id="10" name="TextBox 9">
            <a:extLst>
              <a:ext uri="{FF2B5EF4-FFF2-40B4-BE49-F238E27FC236}">
                <a16:creationId xmlns:a16="http://schemas.microsoft.com/office/drawing/2014/main" id="{EE13CD9B-934C-67A7-3776-509D29E119BC}"/>
              </a:ext>
            </a:extLst>
          </p:cNvPr>
          <p:cNvSpPr txBox="1"/>
          <p:nvPr/>
        </p:nvSpPr>
        <p:spPr>
          <a:xfrm>
            <a:off x="767136" y="4152722"/>
            <a:ext cx="1980636" cy="1169551"/>
          </a:xfrm>
          <a:prstGeom prst="rect">
            <a:avLst/>
          </a:prstGeom>
          <a:noFill/>
        </p:spPr>
        <p:txBody>
          <a:bodyPr wrap="square">
            <a:spAutoFit/>
          </a:bodyPr>
          <a:lstStyle/>
          <a:p>
            <a:r>
              <a:rPr lang="en-US" sz="1400" dirty="0"/>
              <a:t>UDP Heartbeat Application Example. Note: Unlike TCP, UDP is connectionless - no accept() or listen()</a:t>
            </a:r>
          </a:p>
        </p:txBody>
      </p:sp>
      <p:pic>
        <p:nvPicPr>
          <p:cNvPr id="14" name="Picture 13">
            <a:extLst>
              <a:ext uri="{FF2B5EF4-FFF2-40B4-BE49-F238E27FC236}">
                <a16:creationId xmlns:a16="http://schemas.microsoft.com/office/drawing/2014/main" id="{3C7E2C53-B81E-DED7-5C72-8608553421AB}"/>
              </a:ext>
            </a:extLst>
          </p:cNvPr>
          <p:cNvPicPr>
            <a:picLocks noChangeAspect="1"/>
          </p:cNvPicPr>
          <p:nvPr/>
        </p:nvPicPr>
        <p:blipFill>
          <a:blip r:embed="rId2"/>
          <a:stretch>
            <a:fillRect/>
          </a:stretch>
        </p:blipFill>
        <p:spPr>
          <a:xfrm>
            <a:off x="7461504" y="1134223"/>
            <a:ext cx="4425131" cy="4828571"/>
          </a:xfrm>
          <a:prstGeom prst="rect">
            <a:avLst/>
          </a:prstGeom>
        </p:spPr>
      </p:pic>
      <p:pic>
        <p:nvPicPr>
          <p:cNvPr id="16" name="Picture 15">
            <a:extLst>
              <a:ext uri="{FF2B5EF4-FFF2-40B4-BE49-F238E27FC236}">
                <a16:creationId xmlns:a16="http://schemas.microsoft.com/office/drawing/2014/main" id="{2137DAE8-CA7D-1F1F-1B1E-E415586D0115}"/>
              </a:ext>
            </a:extLst>
          </p:cNvPr>
          <p:cNvPicPr>
            <a:picLocks noChangeAspect="1"/>
          </p:cNvPicPr>
          <p:nvPr/>
        </p:nvPicPr>
        <p:blipFill>
          <a:blip r:embed="rId3"/>
          <a:stretch>
            <a:fillRect/>
          </a:stretch>
        </p:blipFill>
        <p:spPr>
          <a:xfrm>
            <a:off x="3209543" y="3512202"/>
            <a:ext cx="4142771" cy="2450592"/>
          </a:xfrm>
          <a:prstGeom prst="rect">
            <a:avLst/>
          </a:prstGeom>
        </p:spPr>
      </p:pic>
    </p:spTree>
    <p:extLst>
      <p:ext uri="{BB962C8B-B14F-4D97-AF65-F5344CB8AC3E}">
        <p14:creationId xmlns:p14="http://schemas.microsoft.com/office/powerpoint/2010/main" val="420054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6B0453-E3E8-AE50-34DE-CFF7F51F2BFF}"/>
              </a:ext>
            </a:extLst>
          </p:cNvPr>
          <p:cNvPicPr>
            <a:picLocks noChangeAspect="1"/>
          </p:cNvPicPr>
          <p:nvPr/>
        </p:nvPicPr>
        <p:blipFill>
          <a:blip r:embed="rId2"/>
          <a:stretch>
            <a:fillRect/>
          </a:stretch>
        </p:blipFill>
        <p:spPr>
          <a:xfrm>
            <a:off x="1563624" y="246887"/>
            <a:ext cx="9624836" cy="5888736"/>
          </a:xfrm>
          <a:prstGeom prst="rect">
            <a:avLst/>
          </a:prstGeom>
        </p:spPr>
      </p:pic>
    </p:spTree>
    <p:extLst>
      <p:ext uri="{BB962C8B-B14F-4D97-AF65-F5344CB8AC3E}">
        <p14:creationId xmlns:p14="http://schemas.microsoft.com/office/powerpoint/2010/main" val="1917996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1A5F-2B2D-DD51-60A8-85C069500253}"/>
              </a:ext>
            </a:extLst>
          </p:cNvPr>
          <p:cNvSpPr>
            <a:spLocks noGrp="1"/>
          </p:cNvSpPr>
          <p:nvPr>
            <p:ph type="title"/>
          </p:nvPr>
        </p:nvSpPr>
        <p:spPr>
          <a:xfrm>
            <a:off x="2289810" y="218823"/>
            <a:ext cx="7886700" cy="1325563"/>
          </a:xfrm>
        </p:spPr>
        <p:txBody>
          <a:bodyPr/>
          <a:lstStyle/>
          <a:p>
            <a:r>
              <a:rPr lang="en-US" b="1" i="0" dirty="0">
                <a:effectLst/>
                <a:latin typeface="Lucida Grande"/>
              </a:rPr>
              <a:t>Creating a Socket – </a:t>
            </a:r>
            <a:r>
              <a:rPr lang="en-US" b="1" dirty="0">
                <a:latin typeface="Lucida Grande"/>
              </a:rPr>
              <a:t>UDP</a:t>
            </a:r>
            <a:r>
              <a:rPr lang="en-US" b="1" i="0" dirty="0">
                <a:effectLst/>
                <a:latin typeface="Lucida Grande"/>
              </a:rPr>
              <a:t> Client</a:t>
            </a:r>
            <a:br>
              <a:rPr lang="en-US" b="0" i="0" dirty="0">
                <a:effectLst/>
                <a:latin typeface="Lucida Grande"/>
              </a:rPr>
            </a:br>
            <a:endParaRPr lang="en-US" dirty="0"/>
          </a:p>
        </p:txBody>
      </p:sp>
      <p:sp>
        <p:nvSpPr>
          <p:cNvPr id="7" name="TextBox 6">
            <a:extLst>
              <a:ext uri="{FF2B5EF4-FFF2-40B4-BE49-F238E27FC236}">
                <a16:creationId xmlns:a16="http://schemas.microsoft.com/office/drawing/2014/main" id="{18697053-EB23-6863-E5E1-37DA1BA583B6}"/>
              </a:ext>
            </a:extLst>
          </p:cNvPr>
          <p:cNvSpPr txBox="1"/>
          <p:nvPr/>
        </p:nvSpPr>
        <p:spPr>
          <a:xfrm>
            <a:off x="273790" y="952344"/>
            <a:ext cx="6425946" cy="2031325"/>
          </a:xfrm>
          <a:prstGeom prst="rect">
            <a:avLst/>
          </a:prstGeom>
          <a:noFill/>
        </p:spPr>
        <p:txBody>
          <a:bodyPr wrap="square">
            <a:spAutoFit/>
          </a:bodyPr>
          <a:lstStyle/>
          <a:p>
            <a:r>
              <a:rPr lang="en-US" dirty="0"/>
              <a:t>Import socket library </a:t>
            </a:r>
          </a:p>
          <a:p>
            <a:r>
              <a:rPr lang="en-US" dirty="0"/>
              <a:t>Create UDP socket: socket(AF_INET, SOCK_DGRAM) </a:t>
            </a:r>
          </a:p>
          <a:p>
            <a:r>
              <a:rPr lang="en-US" dirty="0"/>
              <a:t>Prepare data for transmission </a:t>
            </a:r>
          </a:p>
          <a:p>
            <a:r>
              <a:rPr lang="en-US" dirty="0"/>
              <a:t>Send data: </a:t>
            </a:r>
            <a:r>
              <a:rPr lang="en-US" dirty="0" err="1"/>
              <a:t>sendto</a:t>
            </a:r>
            <a:r>
              <a:rPr lang="en-US" dirty="0"/>
              <a:t>(data, ('SERVER_IP', PORT)) </a:t>
            </a:r>
          </a:p>
          <a:p>
            <a:r>
              <a:rPr lang="en-US" dirty="0"/>
              <a:t>Optionally receive response: data = </a:t>
            </a:r>
            <a:r>
              <a:rPr lang="en-US" dirty="0" err="1"/>
              <a:t>recvfrom</a:t>
            </a:r>
            <a:r>
              <a:rPr lang="en-US" dirty="0"/>
              <a:t>(BUFFER_SIZE) </a:t>
            </a:r>
          </a:p>
          <a:p>
            <a:r>
              <a:rPr lang="en-US" dirty="0"/>
              <a:t>Process response data (if needed) </a:t>
            </a:r>
          </a:p>
          <a:p>
            <a:r>
              <a:rPr lang="en-US" dirty="0"/>
              <a:t>Close socket: close()</a:t>
            </a:r>
          </a:p>
        </p:txBody>
      </p:sp>
      <p:pic>
        <p:nvPicPr>
          <p:cNvPr id="12" name="Picture 11">
            <a:extLst>
              <a:ext uri="{FF2B5EF4-FFF2-40B4-BE49-F238E27FC236}">
                <a16:creationId xmlns:a16="http://schemas.microsoft.com/office/drawing/2014/main" id="{09544D55-7DD6-55A6-9EBB-9C8DA5DA7C36}"/>
              </a:ext>
            </a:extLst>
          </p:cNvPr>
          <p:cNvPicPr>
            <a:picLocks noChangeAspect="1"/>
          </p:cNvPicPr>
          <p:nvPr/>
        </p:nvPicPr>
        <p:blipFill>
          <a:blip r:embed="rId2"/>
          <a:stretch>
            <a:fillRect/>
          </a:stretch>
        </p:blipFill>
        <p:spPr>
          <a:xfrm>
            <a:off x="7523644" y="1170432"/>
            <a:ext cx="3857886" cy="4068010"/>
          </a:xfrm>
          <a:prstGeom prst="rect">
            <a:avLst/>
          </a:prstGeom>
        </p:spPr>
      </p:pic>
      <p:pic>
        <p:nvPicPr>
          <p:cNvPr id="14" name="Picture 13">
            <a:extLst>
              <a:ext uri="{FF2B5EF4-FFF2-40B4-BE49-F238E27FC236}">
                <a16:creationId xmlns:a16="http://schemas.microsoft.com/office/drawing/2014/main" id="{73902AD7-798E-EA47-E826-B1366CFD4E44}"/>
              </a:ext>
            </a:extLst>
          </p:cNvPr>
          <p:cNvPicPr>
            <a:picLocks noChangeAspect="1"/>
          </p:cNvPicPr>
          <p:nvPr/>
        </p:nvPicPr>
        <p:blipFill>
          <a:blip r:embed="rId3"/>
          <a:stretch>
            <a:fillRect/>
          </a:stretch>
        </p:blipFill>
        <p:spPr>
          <a:xfrm>
            <a:off x="3609082" y="2704874"/>
            <a:ext cx="3589912" cy="3353123"/>
          </a:xfrm>
          <a:prstGeom prst="rect">
            <a:avLst/>
          </a:prstGeom>
        </p:spPr>
      </p:pic>
      <p:sp>
        <p:nvSpPr>
          <p:cNvPr id="15" name="TextBox 14">
            <a:extLst>
              <a:ext uri="{FF2B5EF4-FFF2-40B4-BE49-F238E27FC236}">
                <a16:creationId xmlns:a16="http://schemas.microsoft.com/office/drawing/2014/main" id="{DDA3EBE3-B7EA-B091-8740-DF312E0D0E23}"/>
              </a:ext>
            </a:extLst>
          </p:cNvPr>
          <p:cNvSpPr txBox="1"/>
          <p:nvPr/>
        </p:nvSpPr>
        <p:spPr>
          <a:xfrm>
            <a:off x="495082" y="3561678"/>
            <a:ext cx="2632165" cy="2031325"/>
          </a:xfrm>
          <a:prstGeom prst="rect">
            <a:avLst/>
          </a:prstGeom>
          <a:noFill/>
        </p:spPr>
        <p:txBody>
          <a:bodyPr wrap="square">
            <a:spAutoFit/>
          </a:bodyPr>
          <a:lstStyle/>
          <a:p>
            <a:r>
              <a:rPr kumimoji="0" lang="en-US" sz="1800" b="0" i="0" u="none" strike="noStrike" kern="1200" cap="none" spc="0" normalizeH="0" baseline="0" noProof="0" dirty="0">
                <a:ln>
                  <a:noFill/>
                </a:ln>
                <a:solidFill>
                  <a:srgbClr val="11347D"/>
                </a:solidFill>
                <a:effectLst/>
                <a:uLnTx/>
                <a:uFillTx/>
                <a:latin typeface="Trebuchet MS" panose="020B0603020202020204"/>
                <a:ea typeface="+mn-ea"/>
                <a:cs typeface="+mn-cs"/>
              </a:rPr>
              <a:t>UDP Heartbeat Application </a:t>
            </a:r>
            <a:r>
              <a:rPr lang="en-US" dirty="0">
                <a:solidFill>
                  <a:srgbClr val="11347D"/>
                </a:solidFill>
              </a:rPr>
              <a:t>Example. Note: No connection establishment required - just send directly to server</a:t>
            </a:r>
            <a:endParaRPr lang="en-US" dirty="0"/>
          </a:p>
          <a:p>
            <a:endParaRPr lang="en-US" dirty="0"/>
          </a:p>
        </p:txBody>
      </p:sp>
    </p:spTree>
    <p:extLst>
      <p:ext uri="{BB962C8B-B14F-4D97-AF65-F5344CB8AC3E}">
        <p14:creationId xmlns:p14="http://schemas.microsoft.com/office/powerpoint/2010/main" val="419854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389" y="1"/>
            <a:ext cx="7886700" cy="1325563"/>
          </a:xfrm>
        </p:spPr>
        <p:txBody>
          <a:bodyPr/>
          <a:lstStyle/>
          <a:p>
            <a:r>
              <a:rPr lang="en-US" b="1" dirty="0">
                <a:latin typeface="Calibri" panose="020F0502020204030204" pitchFamily="34" charset="0"/>
                <a:cs typeface="Calibri" panose="020F0502020204030204" pitchFamily="34" charset="0"/>
              </a:rPr>
              <a:t>Network Model</a:t>
            </a:r>
          </a:p>
        </p:txBody>
      </p:sp>
      <p:sp>
        <p:nvSpPr>
          <p:cNvPr id="3" name="Content Placeholder 2"/>
          <p:cNvSpPr>
            <a:spLocks noGrp="1"/>
          </p:cNvSpPr>
          <p:nvPr>
            <p:ph idx="1"/>
          </p:nvPr>
        </p:nvSpPr>
        <p:spPr>
          <a:xfrm>
            <a:off x="453005" y="1075704"/>
            <a:ext cx="11056689" cy="4351338"/>
          </a:xfrm>
        </p:spPr>
        <p:txBody>
          <a:bodyPr/>
          <a:lstStyle/>
          <a:p>
            <a:r>
              <a:rPr lang="en-US" dirty="0"/>
              <a:t>The socket APIs are located in the network model </a:t>
            </a:r>
            <a:r>
              <a:rPr lang="en-US" b="1" u="sng" dirty="0"/>
              <a:t>between the application layer and the transport layer</a:t>
            </a:r>
            <a:r>
              <a:rPr lang="en-US" b="1" dirty="0"/>
              <a:t>. </a:t>
            </a:r>
          </a:p>
          <a:p>
            <a:r>
              <a:rPr lang="en-US" dirty="0"/>
              <a:t>The socket APIs are </a:t>
            </a:r>
            <a:r>
              <a:rPr lang="en-US" u="sng" dirty="0"/>
              <a:t>not</a:t>
            </a:r>
            <a:r>
              <a:rPr lang="en-US" dirty="0"/>
              <a:t> a layer in the network model. Socket APIs allow applications to interact with the </a:t>
            </a:r>
            <a:r>
              <a:rPr lang="en-US" b="1" dirty="0"/>
              <a:t>transport or networking layers </a:t>
            </a:r>
            <a:r>
              <a:rPr lang="en-US" dirty="0"/>
              <a:t>of the </a:t>
            </a:r>
            <a:r>
              <a:rPr lang="en-US" dirty="0" err="1"/>
              <a:t>internetmodel</a:t>
            </a:r>
            <a:r>
              <a:rPr lang="en-US" dirty="0"/>
              <a:t>. The arrows in the following figure show the position of a socket, and the communication layer that the socket provides.</a:t>
            </a:r>
          </a:p>
          <a:p>
            <a:endParaRPr lang="en-US" dirty="0"/>
          </a:p>
        </p:txBody>
      </p:sp>
      <p:pic>
        <p:nvPicPr>
          <p:cNvPr id="4" name="Picture 3"/>
          <p:cNvPicPr>
            <a:picLocks noChangeAspect="1"/>
          </p:cNvPicPr>
          <p:nvPr/>
        </p:nvPicPr>
        <p:blipFill>
          <a:blip r:embed="rId2"/>
          <a:stretch>
            <a:fillRect/>
          </a:stretch>
        </p:blipFill>
        <p:spPr>
          <a:xfrm>
            <a:off x="1981968" y="3251373"/>
            <a:ext cx="2562991" cy="2997784"/>
          </a:xfrm>
          <a:prstGeom prst="rect">
            <a:avLst/>
          </a:prstGeom>
        </p:spPr>
      </p:pic>
      <p:sp>
        <p:nvSpPr>
          <p:cNvPr id="5" name="Rectangle 4"/>
          <p:cNvSpPr/>
          <p:nvPr/>
        </p:nvSpPr>
        <p:spPr>
          <a:xfrm>
            <a:off x="1746739" y="6270143"/>
            <a:ext cx="4572000" cy="523220"/>
          </a:xfrm>
          <a:prstGeom prst="rect">
            <a:avLst/>
          </a:prstGeom>
        </p:spPr>
        <p:txBody>
          <a:bodyPr>
            <a:spAutoFit/>
          </a:bodyPr>
          <a:lstStyle/>
          <a:p>
            <a:endParaRPr lang="en-US" dirty="0"/>
          </a:p>
          <a:p>
            <a:r>
              <a:rPr lang="en-US" sz="1000" dirty="0"/>
              <a:t>© Copyright IBM Corporation 2002, 2015</a:t>
            </a:r>
          </a:p>
        </p:txBody>
      </p:sp>
    </p:spTree>
    <p:extLst>
      <p:ext uri="{BB962C8B-B14F-4D97-AF65-F5344CB8AC3E}">
        <p14:creationId xmlns:p14="http://schemas.microsoft.com/office/powerpoint/2010/main" val="2390421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2001" y="48202"/>
            <a:ext cx="7886700" cy="1325563"/>
          </a:xfrm>
        </p:spPr>
        <p:txBody>
          <a:bodyPr/>
          <a:lstStyle/>
          <a:p>
            <a:r>
              <a:rPr lang="en-US" b="1" dirty="0">
                <a:latin typeface="Calibri" panose="020F0502020204030204" pitchFamily="34" charset="0"/>
                <a:cs typeface="Calibri" panose="020F0502020204030204" pitchFamily="34" charset="0"/>
              </a:rPr>
              <a:t>Flow of events for a socket</a:t>
            </a:r>
          </a:p>
        </p:txBody>
      </p:sp>
      <p:pic>
        <p:nvPicPr>
          <p:cNvPr id="4" name="Content Placeholder 3"/>
          <p:cNvPicPr>
            <a:picLocks noGrp="1" noChangeAspect="1"/>
          </p:cNvPicPr>
          <p:nvPr>
            <p:ph idx="1"/>
          </p:nvPr>
        </p:nvPicPr>
        <p:blipFill>
          <a:blip r:embed="rId2"/>
          <a:stretch>
            <a:fillRect/>
          </a:stretch>
        </p:blipFill>
        <p:spPr>
          <a:xfrm>
            <a:off x="524959" y="922758"/>
            <a:ext cx="3692769" cy="4668715"/>
          </a:xfrm>
          <a:prstGeom prst="rect">
            <a:avLst/>
          </a:prstGeom>
        </p:spPr>
      </p:pic>
      <p:sp>
        <p:nvSpPr>
          <p:cNvPr id="5" name="Rectangle 4"/>
          <p:cNvSpPr/>
          <p:nvPr/>
        </p:nvSpPr>
        <p:spPr>
          <a:xfrm>
            <a:off x="1866763" y="6022703"/>
            <a:ext cx="2597186" cy="253916"/>
          </a:xfrm>
          <a:prstGeom prst="rect">
            <a:avLst/>
          </a:prstGeom>
        </p:spPr>
        <p:txBody>
          <a:bodyPr wrap="none">
            <a:spAutoFit/>
          </a:bodyPr>
          <a:lstStyle/>
          <a:p>
            <a:r>
              <a:rPr lang="en-US" sz="1050" dirty="0"/>
              <a:t>© Copyright IBM Corporation 2002, 2015</a:t>
            </a:r>
          </a:p>
        </p:txBody>
      </p:sp>
      <p:sp>
        <p:nvSpPr>
          <p:cNvPr id="8" name="TextBox 7">
            <a:extLst>
              <a:ext uri="{FF2B5EF4-FFF2-40B4-BE49-F238E27FC236}">
                <a16:creationId xmlns:a16="http://schemas.microsoft.com/office/drawing/2014/main" id="{4C6EF195-EC58-0028-412E-003BBBB03E0F}"/>
              </a:ext>
            </a:extLst>
          </p:cNvPr>
          <p:cNvSpPr txBox="1"/>
          <p:nvPr/>
        </p:nvSpPr>
        <p:spPr>
          <a:xfrm>
            <a:off x="4528566" y="1373765"/>
            <a:ext cx="6094476" cy="4031873"/>
          </a:xfrm>
          <a:prstGeom prst="rect">
            <a:avLst/>
          </a:prstGeom>
          <a:noFill/>
        </p:spPr>
        <p:txBody>
          <a:bodyPr wrap="square">
            <a:spAutoFit/>
          </a:bodyPr>
          <a:lstStyle/>
          <a:p>
            <a:pPr marL="457200" marR="0" lvl="0" indent="-457200" algn="l" defTabSz="685800" rtl="0" eaLnBrk="1" fontAlgn="auto" latinLnBrk="0" hangingPunct="1">
              <a:lnSpc>
                <a:spcPct val="90000"/>
              </a:lnSpc>
              <a:spcBef>
                <a:spcPts val="75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The </a:t>
            </a:r>
            <a:r>
              <a:rPr kumimoji="0" lang="en-US" sz="1200" b="1" i="0" u="none" strike="noStrike" kern="1200" cap="none" spc="0" normalizeH="0" baseline="0" noProof="0" dirty="0">
                <a:ln>
                  <a:noFill/>
                </a:ln>
                <a:solidFill>
                  <a:srgbClr val="11347D"/>
                </a:solidFill>
                <a:effectLst/>
                <a:uLnTx/>
                <a:uFillTx/>
                <a:latin typeface="Trebuchet MS" panose="020B0603020202020204"/>
                <a:ea typeface="+mn-ea"/>
                <a:cs typeface="+mn-cs"/>
              </a:rPr>
              <a:t>socket() </a:t>
            </a: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API creates an endpoint for communications and returns a socket descriptor that represents the endpoint.</a:t>
            </a:r>
          </a:p>
          <a:p>
            <a:pPr marL="457200" marR="0" lvl="0" indent="-457200" algn="l" defTabSz="685800" rtl="0" eaLnBrk="1" fontAlgn="auto" latinLnBrk="0" hangingPunct="1">
              <a:lnSpc>
                <a:spcPct val="90000"/>
              </a:lnSpc>
              <a:spcBef>
                <a:spcPts val="75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11347D"/>
                </a:solidFill>
                <a:effectLst/>
                <a:uLnTx/>
                <a:uFillTx/>
                <a:latin typeface="Trebuchet MS" panose="020B0603020202020204"/>
                <a:ea typeface="+mn-ea"/>
                <a:cs typeface="+mn-cs"/>
              </a:rPr>
              <a:t>When an application has a socket descriptor, it can bind a unique name to the socket.</a:t>
            </a: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 Servers must bind a name to be accessible from the network.</a:t>
            </a:r>
          </a:p>
          <a:p>
            <a:pPr marL="457200" marR="0" lvl="0" indent="-457200" algn="l" defTabSz="685800" rtl="0" eaLnBrk="1" fontAlgn="auto" latinLnBrk="0" hangingPunct="1">
              <a:lnSpc>
                <a:spcPct val="90000"/>
              </a:lnSpc>
              <a:spcBef>
                <a:spcPts val="750"/>
              </a:spcBef>
              <a:spcAft>
                <a:spcPts val="0"/>
              </a:spcAft>
              <a:buClrTx/>
              <a:buSzTx/>
              <a:buFont typeface="+mj-lt"/>
              <a:buAutoNum type="arabicPeriod"/>
              <a:tabLst/>
              <a:defRPr/>
            </a:pPr>
            <a:r>
              <a:rPr kumimoji="0" lang="en-US" sz="1200" b="1" i="0" u="none" strike="noStrike" kern="1200" cap="none" spc="0" normalizeH="0" baseline="0" noProof="0" dirty="0">
                <a:ln>
                  <a:noFill/>
                </a:ln>
                <a:solidFill>
                  <a:srgbClr val="11347D"/>
                </a:solidFill>
                <a:effectLst/>
                <a:uLnTx/>
                <a:uFillTx/>
                <a:latin typeface="Trebuchet MS" panose="020B0603020202020204"/>
                <a:ea typeface="+mn-ea"/>
                <a:cs typeface="+mn-cs"/>
              </a:rPr>
              <a:t>The listen() API indicates a willingness to accept client connection requests. </a:t>
            </a: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When a listen() API is issued for a socket, that socket cannot actively initiate connection requests. The listen() API is issued after a socket is allocated with a socket() API and the bind() API binds a name to the socket. A listen() API must be issued before an accept() API is issued.</a:t>
            </a:r>
          </a:p>
          <a:p>
            <a:pPr marL="457200" marR="0" lvl="0" indent="-457200" algn="l" defTabSz="685800" rtl="0" eaLnBrk="1" fontAlgn="auto" latinLnBrk="0" hangingPunct="1">
              <a:lnSpc>
                <a:spcPct val="90000"/>
              </a:lnSpc>
              <a:spcBef>
                <a:spcPts val="75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The client application uses </a:t>
            </a:r>
            <a:r>
              <a:rPr kumimoji="0" lang="en-US" sz="1200" b="1" i="0" u="none" strike="noStrike" kern="1200" cap="none" spc="0" normalizeH="0" baseline="0" noProof="0" dirty="0">
                <a:ln>
                  <a:noFill/>
                </a:ln>
                <a:solidFill>
                  <a:srgbClr val="11347D"/>
                </a:solidFill>
                <a:effectLst/>
                <a:uLnTx/>
                <a:uFillTx/>
                <a:latin typeface="Trebuchet MS" panose="020B0603020202020204"/>
                <a:ea typeface="+mn-ea"/>
                <a:cs typeface="+mn-cs"/>
              </a:rPr>
              <a:t>a connect() </a:t>
            </a: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API on a stream socket to establish a connection to the server.</a:t>
            </a:r>
          </a:p>
          <a:p>
            <a:pPr marL="457200" marR="0" lvl="0" indent="-457200" algn="l" defTabSz="685800" rtl="0" eaLnBrk="1" fontAlgn="auto" latinLnBrk="0" hangingPunct="1">
              <a:lnSpc>
                <a:spcPct val="90000"/>
              </a:lnSpc>
              <a:spcBef>
                <a:spcPts val="75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The server application uses the </a:t>
            </a:r>
            <a:r>
              <a:rPr kumimoji="0" lang="en-US" sz="1200" b="1" i="0" u="none" strike="noStrike" kern="1200" cap="none" spc="0" normalizeH="0" baseline="0" noProof="0" dirty="0">
                <a:ln>
                  <a:noFill/>
                </a:ln>
                <a:solidFill>
                  <a:srgbClr val="11347D"/>
                </a:solidFill>
                <a:effectLst/>
                <a:uLnTx/>
                <a:uFillTx/>
                <a:latin typeface="Trebuchet MS" panose="020B0603020202020204"/>
                <a:ea typeface="+mn-ea"/>
                <a:cs typeface="+mn-cs"/>
              </a:rPr>
              <a:t>accept() API </a:t>
            </a: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to accept a client connection request. The server must issue the bind() and listen() APIs successfully before it can issue an accept() API.</a:t>
            </a:r>
          </a:p>
          <a:p>
            <a:pPr marL="457200" marR="0" lvl="0" indent="-457200" algn="l" defTabSz="685800" rtl="0" eaLnBrk="1" fontAlgn="auto" latinLnBrk="0" hangingPunct="1">
              <a:lnSpc>
                <a:spcPct val="90000"/>
              </a:lnSpc>
              <a:spcBef>
                <a:spcPts val="75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When a connection is established between stream sockets (between client and server), you can use any of the socket API data transfer APIs. Clients and servers have many data transfer APIs from which to choose, such as </a:t>
            </a:r>
            <a:r>
              <a:rPr kumimoji="0" lang="en-US" sz="1200" b="1" i="0" u="none" strike="noStrike" kern="1200" cap="none" spc="0" normalizeH="0" baseline="0" noProof="0" dirty="0">
                <a:ln>
                  <a:noFill/>
                </a:ln>
                <a:solidFill>
                  <a:srgbClr val="11347D"/>
                </a:solidFill>
                <a:effectLst/>
                <a:uLnTx/>
                <a:uFillTx/>
                <a:latin typeface="Trebuchet MS" panose="020B0603020202020204"/>
                <a:ea typeface="+mn-ea"/>
                <a:cs typeface="+mn-cs"/>
              </a:rPr>
              <a:t>send(), </a:t>
            </a:r>
            <a:r>
              <a:rPr kumimoji="0" lang="en-US" sz="1200" b="1" i="0" u="none" strike="noStrike" kern="1200" cap="none" spc="0" normalizeH="0" baseline="0" noProof="0" dirty="0" err="1">
                <a:ln>
                  <a:noFill/>
                </a:ln>
                <a:solidFill>
                  <a:srgbClr val="11347D"/>
                </a:solidFill>
                <a:effectLst/>
                <a:uLnTx/>
                <a:uFillTx/>
                <a:latin typeface="Trebuchet MS" panose="020B0603020202020204"/>
                <a:ea typeface="+mn-ea"/>
                <a:cs typeface="+mn-cs"/>
              </a:rPr>
              <a:t>recv</a:t>
            </a:r>
            <a:r>
              <a:rPr kumimoji="0" lang="en-US" sz="1200" b="1" i="0" u="none" strike="noStrike" kern="1200" cap="none" spc="0" normalizeH="0" baseline="0" noProof="0" dirty="0">
                <a:ln>
                  <a:noFill/>
                </a:ln>
                <a:solidFill>
                  <a:srgbClr val="11347D"/>
                </a:solidFill>
                <a:effectLst/>
                <a:uLnTx/>
                <a:uFillTx/>
                <a:latin typeface="Trebuchet MS" panose="020B0603020202020204"/>
                <a:ea typeface="+mn-ea"/>
                <a:cs typeface="+mn-cs"/>
              </a:rPr>
              <a:t>(), read(), write(), and others.</a:t>
            </a:r>
          </a:p>
          <a:p>
            <a:pPr marL="457200" marR="0" lvl="0" indent="-457200" algn="l" defTabSz="685800" rtl="0" eaLnBrk="1" fontAlgn="auto" latinLnBrk="0" hangingPunct="1">
              <a:lnSpc>
                <a:spcPct val="90000"/>
              </a:lnSpc>
              <a:spcBef>
                <a:spcPts val="75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When a server or client wants to stop operations, it issues a </a:t>
            </a:r>
            <a:r>
              <a:rPr kumimoji="0" lang="en-US" sz="1200" b="1" i="0" u="none" strike="noStrike" kern="1200" cap="none" spc="0" normalizeH="0" baseline="0" noProof="0" dirty="0">
                <a:ln>
                  <a:noFill/>
                </a:ln>
                <a:solidFill>
                  <a:srgbClr val="11347D"/>
                </a:solidFill>
                <a:effectLst/>
                <a:uLnTx/>
                <a:uFillTx/>
                <a:latin typeface="Trebuchet MS" panose="020B0603020202020204"/>
                <a:ea typeface="+mn-ea"/>
                <a:cs typeface="+mn-cs"/>
              </a:rPr>
              <a:t>close()</a:t>
            </a:r>
            <a:r>
              <a:rPr kumimoji="0" lang="en-US" sz="1200" b="0" i="0" u="none" strike="noStrike" kern="1200" cap="none" spc="0" normalizeH="0" baseline="0" noProof="0" dirty="0">
                <a:ln>
                  <a:noFill/>
                </a:ln>
                <a:solidFill>
                  <a:srgbClr val="11347D"/>
                </a:solidFill>
                <a:effectLst/>
                <a:uLnTx/>
                <a:uFillTx/>
                <a:latin typeface="Trebuchet MS" panose="020B0603020202020204"/>
                <a:ea typeface="+mn-ea"/>
                <a:cs typeface="+mn-cs"/>
              </a:rPr>
              <a:t> API to release any system resources acquired by the socket.</a:t>
            </a:r>
          </a:p>
        </p:txBody>
      </p:sp>
    </p:spTree>
    <p:extLst>
      <p:ext uri="{BB962C8B-B14F-4D97-AF65-F5344CB8AC3E}">
        <p14:creationId xmlns:p14="http://schemas.microsoft.com/office/powerpoint/2010/main" val="1422105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7475" y="0"/>
            <a:ext cx="7886700" cy="1325563"/>
          </a:xfrm>
        </p:spPr>
        <p:txBody>
          <a:bodyPr/>
          <a:lstStyle/>
          <a:p>
            <a:r>
              <a:rPr lang="en-US" b="1" dirty="0">
                <a:latin typeface="Calibri" panose="020F0502020204030204" pitchFamily="34" charset="0"/>
                <a:cs typeface="Calibri" panose="020F0502020204030204" pitchFamily="34" charset="0"/>
              </a:rPr>
              <a:t>Projects in MIS 543 using Python</a:t>
            </a:r>
          </a:p>
        </p:txBody>
      </p:sp>
      <p:sp>
        <p:nvSpPr>
          <p:cNvPr id="3" name="Content Placeholder 2"/>
          <p:cNvSpPr>
            <a:spLocks noGrp="1"/>
          </p:cNvSpPr>
          <p:nvPr>
            <p:ph idx="1"/>
          </p:nvPr>
        </p:nvSpPr>
        <p:spPr>
          <a:xfrm>
            <a:off x="416036" y="1129973"/>
            <a:ext cx="10989578" cy="4351338"/>
          </a:xfrm>
        </p:spPr>
        <p:txBody>
          <a:bodyPr>
            <a:normAutofit fontScale="70000" lnSpcReduction="20000"/>
          </a:bodyPr>
          <a:lstStyle/>
          <a:p>
            <a:pPr marL="0" indent="0">
              <a:lnSpc>
                <a:spcPct val="170000"/>
              </a:lnSpc>
              <a:buNone/>
            </a:pPr>
            <a:r>
              <a:rPr lang="en-US" b="1" dirty="0"/>
              <a:t>For this class you will learn the basics of socket programming for TCP and UDP connections in Python</a:t>
            </a:r>
            <a:r>
              <a:rPr lang="en-US" dirty="0"/>
              <a:t>: how to create a socket, bind it to a specific address and port, as well as send and receive a HTTP packet. You will also have some hands-on experience of HTTP header format. The learning objectives are as follows:</a:t>
            </a:r>
          </a:p>
          <a:p>
            <a:endParaRPr lang="en-US" dirty="0"/>
          </a:p>
          <a:p>
            <a:r>
              <a:rPr lang="en-US" dirty="0"/>
              <a:t>Get familiar with python socket programming</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1347D"/>
                </a:solidFill>
                <a:effectLst/>
                <a:uLnTx/>
                <a:uFillTx/>
                <a:latin typeface="Trebuchet MS" panose="020B0603020202020204"/>
                <a:ea typeface="+mn-ea"/>
                <a:cs typeface="+mn-cs"/>
              </a:rPr>
              <a:t>Introducing sockets in Python</a:t>
            </a:r>
            <a:endParaRPr lang="en-US" dirty="0"/>
          </a:p>
          <a:p>
            <a:r>
              <a:rPr lang="en-US" dirty="0"/>
              <a:t>Construct and modify HTTP request and response</a:t>
            </a:r>
          </a:p>
          <a:p>
            <a:r>
              <a:rPr lang="en-US" dirty="0"/>
              <a:t>Implementing a HTTP server in Python</a:t>
            </a:r>
          </a:p>
          <a:p>
            <a:r>
              <a:rPr lang="en-US" dirty="0"/>
              <a:t>Implementing a HTTP client in Python</a:t>
            </a:r>
          </a:p>
          <a:p>
            <a:r>
              <a:rPr lang="en-US" dirty="0"/>
              <a:t>Implementing a UDP server in Python</a:t>
            </a:r>
          </a:p>
          <a:p>
            <a:r>
              <a:rPr lang="en-US" dirty="0"/>
              <a:t>Implementing a UDP client in Python</a:t>
            </a:r>
          </a:p>
          <a:p>
            <a:r>
              <a:rPr lang="en-US" dirty="0"/>
              <a:t>Creating and Testing Protocols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84760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980" y="272604"/>
            <a:ext cx="7886700" cy="1325563"/>
          </a:xfrm>
        </p:spPr>
        <p:txBody>
          <a:bodyPr>
            <a:normAutofit/>
          </a:bodyPr>
          <a:lstStyle/>
          <a:p>
            <a:r>
              <a:rPr lang="en-US" sz="5400" b="1" dirty="0">
                <a:latin typeface="Calibri" panose="020F0502020204030204" pitchFamily="34" charset="0"/>
                <a:cs typeface="Calibri" panose="020F0502020204030204" pitchFamily="34" charset="0"/>
              </a:rPr>
              <a:t>Part 2 Tomorrow</a:t>
            </a:r>
          </a:p>
        </p:txBody>
      </p:sp>
      <p:sp>
        <p:nvSpPr>
          <p:cNvPr id="3" name="Content Placeholder 2"/>
          <p:cNvSpPr>
            <a:spLocks noGrp="1"/>
          </p:cNvSpPr>
          <p:nvPr>
            <p:ph idx="1"/>
          </p:nvPr>
        </p:nvSpPr>
        <p:spPr>
          <a:xfrm>
            <a:off x="1558261" y="1598167"/>
            <a:ext cx="8374137" cy="4351338"/>
          </a:xfrm>
        </p:spPr>
        <p:txBody>
          <a:bodyPr>
            <a:normAutofit lnSpcReduction="10000"/>
          </a:bodyPr>
          <a:lstStyle/>
          <a:p>
            <a:pPr marL="0" indent="0" algn="ctr">
              <a:buNone/>
            </a:pPr>
            <a:r>
              <a:rPr lang="en-US" sz="3600" b="1" dirty="0"/>
              <a:t>Part Two will break down the problem that was assigned to you. </a:t>
            </a:r>
            <a:r>
              <a:rPr lang="en-US" sz="3600" b="1" dirty="0" err="1"/>
              <a:t>Colab</a:t>
            </a:r>
            <a:r>
              <a:rPr lang="en-US" sz="3600" b="1" dirty="0"/>
              <a:t> with AI-Powered tools</a:t>
            </a:r>
          </a:p>
          <a:p>
            <a:pPr marL="0" indent="0" algn="ctr">
              <a:buNone/>
            </a:pPr>
            <a:endParaRPr lang="en-US" sz="3600" b="1" dirty="0"/>
          </a:p>
          <a:p>
            <a:pPr marL="0" indent="0" algn="ctr">
              <a:buNone/>
            </a:pPr>
            <a:r>
              <a:rPr lang="en-US" sz="3600" b="1" dirty="0"/>
              <a:t>Questions?</a:t>
            </a:r>
          </a:p>
          <a:p>
            <a:pPr marL="0" indent="0" algn="ctr">
              <a:buNone/>
            </a:pPr>
            <a:r>
              <a:rPr lang="en-US" sz="3600" dirty="0"/>
              <a:t>Paul Kealey</a:t>
            </a:r>
          </a:p>
          <a:p>
            <a:pPr marL="0" indent="0" algn="ctr">
              <a:buNone/>
            </a:pPr>
            <a:r>
              <a:rPr lang="en-US" sz="3600" dirty="0">
                <a:hlinkClick r:id="rId2"/>
              </a:rPr>
              <a:t>kealey@arizona.edu</a:t>
            </a:r>
            <a:endParaRPr lang="en-US" sz="3600" dirty="0"/>
          </a:p>
          <a:p>
            <a:pPr marL="0" indent="0" algn="ctr">
              <a:buNone/>
            </a:pPr>
            <a:r>
              <a:rPr lang="en-US" sz="2800" dirty="0"/>
              <a:t>Office: McClelland Hall 430FF</a:t>
            </a:r>
          </a:p>
          <a:p>
            <a:pPr marL="0" indent="0" algn="ctr">
              <a:buNone/>
            </a:pPr>
            <a:endParaRPr lang="en-US" sz="3600"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1038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64E9866-5E72-D463-7C01-6B639C621345}"/>
              </a:ext>
            </a:extLst>
          </p:cNvPr>
          <p:cNvPicPr>
            <a:picLocks noChangeAspect="1"/>
          </p:cNvPicPr>
          <p:nvPr/>
        </p:nvPicPr>
        <p:blipFill>
          <a:blip r:embed="rId2"/>
          <a:stretch>
            <a:fillRect/>
          </a:stretch>
        </p:blipFill>
        <p:spPr>
          <a:xfrm>
            <a:off x="2177623" y="319476"/>
            <a:ext cx="7836753" cy="5807004"/>
          </a:xfrm>
          <a:prstGeom prst="rect">
            <a:avLst/>
          </a:prstGeom>
        </p:spPr>
      </p:pic>
    </p:spTree>
    <p:extLst>
      <p:ext uri="{BB962C8B-B14F-4D97-AF65-F5344CB8AC3E}">
        <p14:creationId xmlns:p14="http://schemas.microsoft.com/office/powerpoint/2010/main" val="23449312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9F40CF9-6F49-2EEB-F0B0-1B816B68496A}"/>
              </a:ext>
            </a:extLst>
          </p:cNvPr>
          <p:cNvPicPr>
            <a:picLocks noChangeAspect="1"/>
          </p:cNvPicPr>
          <p:nvPr/>
        </p:nvPicPr>
        <p:blipFill>
          <a:blip r:embed="rId2"/>
          <a:stretch>
            <a:fillRect/>
          </a:stretch>
        </p:blipFill>
        <p:spPr>
          <a:xfrm>
            <a:off x="2084832" y="366030"/>
            <a:ext cx="8159050" cy="5705585"/>
          </a:xfrm>
          <a:prstGeom prst="rect">
            <a:avLst/>
          </a:prstGeom>
        </p:spPr>
      </p:pic>
    </p:spTree>
    <p:extLst>
      <p:ext uri="{BB962C8B-B14F-4D97-AF65-F5344CB8AC3E}">
        <p14:creationId xmlns:p14="http://schemas.microsoft.com/office/powerpoint/2010/main" val="2433519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FBF1A8-9F7B-B07A-8303-9EF2CED7FA81}"/>
              </a:ext>
            </a:extLst>
          </p:cNvPr>
          <p:cNvPicPr>
            <a:picLocks noChangeAspect="1"/>
          </p:cNvPicPr>
          <p:nvPr/>
        </p:nvPicPr>
        <p:blipFill>
          <a:blip r:embed="rId2"/>
          <a:stretch>
            <a:fillRect/>
          </a:stretch>
        </p:blipFill>
        <p:spPr>
          <a:xfrm>
            <a:off x="2354201" y="374904"/>
            <a:ext cx="7675535" cy="5765892"/>
          </a:xfrm>
          <a:prstGeom prst="rect">
            <a:avLst/>
          </a:prstGeom>
        </p:spPr>
      </p:pic>
    </p:spTree>
    <p:extLst>
      <p:ext uri="{BB962C8B-B14F-4D97-AF65-F5344CB8AC3E}">
        <p14:creationId xmlns:p14="http://schemas.microsoft.com/office/powerpoint/2010/main" val="3946468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31F172-FB9E-BF65-D0F8-619C4117CCE0}"/>
              </a:ext>
            </a:extLst>
          </p:cNvPr>
          <p:cNvPicPr>
            <a:picLocks noChangeAspect="1"/>
          </p:cNvPicPr>
          <p:nvPr/>
        </p:nvPicPr>
        <p:blipFill>
          <a:blip r:embed="rId2"/>
          <a:stretch>
            <a:fillRect/>
          </a:stretch>
        </p:blipFill>
        <p:spPr>
          <a:xfrm>
            <a:off x="2350008" y="288574"/>
            <a:ext cx="7488936" cy="5768348"/>
          </a:xfrm>
          <a:prstGeom prst="rect">
            <a:avLst/>
          </a:prstGeom>
        </p:spPr>
      </p:pic>
    </p:spTree>
    <p:extLst>
      <p:ext uri="{BB962C8B-B14F-4D97-AF65-F5344CB8AC3E}">
        <p14:creationId xmlns:p14="http://schemas.microsoft.com/office/powerpoint/2010/main" val="69035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527635E-E7EB-5617-5A25-C3065B19703E}"/>
              </a:ext>
            </a:extLst>
          </p:cNvPr>
          <p:cNvPicPr>
            <a:picLocks noChangeAspect="1"/>
          </p:cNvPicPr>
          <p:nvPr/>
        </p:nvPicPr>
        <p:blipFill>
          <a:blip r:embed="rId2"/>
          <a:stretch>
            <a:fillRect/>
          </a:stretch>
        </p:blipFill>
        <p:spPr>
          <a:xfrm>
            <a:off x="1170432" y="399832"/>
            <a:ext cx="10194048" cy="5671450"/>
          </a:xfrm>
          <a:prstGeom prst="rect">
            <a:avLst/>
          </a:prstGeom>
        </p:spPr>
      </p:pic>
    </p:spTree>
    <p:extLst>
      <p:ext uri="{BB962C8B-B14F-4D97-AF65-F5344CB8AC3E}">
        <p14:creationId xmlns:p14="http://schemas.microsoft.com/office/powerpoint/2010/main" val="41666895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PRESENTATIONGUID" val="fbd516d7-7e37-4833-87b0-44f7755552a8"/>
  <p:tag name="TPLASTSAVEVERSION" val="6.2 PC"/>
  <p:tag name="TPVERSION" val="7"/>
  <p:tag name="TPFULLVERSION" val="8.5.0.25"/>
  <p:tag name="PPTVERSION" val="16"/>
  <p:tag name="TPOS" val="6"/>
</p:tagLst>
</file>

<file path=ppt/theme/theme1.xml><?xml version="1.0" encoding="utf-8"?>
<a:theme xmlns:a="http://schemas.openxmlformats.org/drawingml/2006/main" name="eller_template ">
  <a:themeElements>
    <a:clrScheme name="Eller College Base">
      <a:dk1>
        <a:srgbClr val="11347D"/>
      </a:dk1>
      <a:lt1>
        <a:srgbClr val="FFFFFF"/>
      </a:lt1>
      <a:dk2>
        <a:srgbClr val="003C8D"/>
      </a:dk2>
      <a:lt2>
        <a:srgbClr val="E7E6E6"/>
      </a:lt2>
      <a:accent1>
        <a:srgbClr val="BB2C3F"/>
      </a:accent1>
      <a:accent2>
        <a:srgbClr val="893641"/>
      </a:accent2>
      <a:accent3>
        <a:srgbClr val="A5A5A5"/>
      </a:accent3>
      <a:accent4>
        <a:srgbClr val="797979"/>
      </a:accent4>
      <a:accent5>
        <a:srgbClr val="5B9BD5"/>
      </a:accent5>
      <a:accent6>
        <a:srgbClr val="0432FF"/>
      </a:accent6>
      <a:hlink>
        <a:srgbClr val="AB3943"/>
      </a:hlink>
      <a:folHlink>
        <a:srgbClr val="AB3943"/>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ler_template " id="{43B7F9EA-B04C-4845-8A89-DE1F4F2FC4D7}" vid="{D5CC0123-A0FB-46FA-AE09-24F35C22E6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eller_template </Template>
  <TotalTime>4619</TotalTime>
  <Words>1905</Words>
  <Application>Microsoft Office PowerPoint</Application>
  <PresentationFormat>Widescreen</PresentationFormat>
  <Paragraphs>160</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Lucida Grande</vt:lpstr>
      <vt:lpstr>Trebuchet MS</vt:lpstr>
      <vt:lpstr>eller_template </vt:lpstr>
      <vt:lpstr>MIS 543 Business Data Communications &amp; Networking Fall 2025   Python Boot Camp Part 1</vt:lpstr>
      <vt:lpstr>MIS 543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Python</vt:lpstr>
      <vt:lpstr>PowerPoint Presentation</vt:lpstr>
      <vt:lpstr>PowerPoint Presentation</vt:lpstr>
      <vt:lpstr>PowerPoint Presentation</vt:lpstr>
      <vt:lpstr>PowerPoint Presentation</vt:lpstr>
      <vt:lpstr>PowerPoint Presentation</vt:lpstr>
      <vt:lpstr>PowerPoint Presentation</vt:lpstr>
      <vt:lpstr>Python IDE</vt:lpstr>
      <vt:lpstr>PowerPoint Presentation</vt:lpstr>
      <vt:lpstr>Python</vt:lpstr>
      <vt:lpstr>Test your installation</vt:lpstr>
      <vt:lpstr>Running Python in a Terminal Session</vt:lpstr>
      <vt:lpstr>Install PyCharm IDE</vt:lpstr>
      <vt:lpstr>Create a Python Project</vt:lpstr>
      <vt:lpstr>Run the sample file</vt:lpstr>
      <vt:lpstr>Create a Python Program</vt:lpstr>
      <vt:lpstr>Run Your Program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Sockets</vt:lpstr>
      <vt:lpstr>The Socket Module</vt:lpstr>
      <vt:lpstr>Creating a Socket – TCP Client </vt:lpstr>
      <vt:lpstr>Creating a Socket – TCP Server </vt:lpstr>
      <vt:lpstr>Creating a Socket – UDP Server  </vt:lpstr>
      <vt:lpstr>Creating a Socket – UDP Client </vt:lpstr>
      <vt:lpstr>Network Model</vt:lpstr>
      <vt:lpstr>Flow of events for a socket</vt:lpstr>
      <vt:lpstr>Projects in MIS 543 using Python</vt:lpstr>
      <vt:lpstr>Part 2 Tomorrow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Successful Marketing Strategies</dc:title>
  <dc:creator>Wei Chen</dc:creator>
  <cp:lastModifiedBy>Kealey, Paul G - (kealey)</cp:lastModifiedBy>
  <cp:revision>166</cp:revision>
  <dcterms:created xsi:type="dcterms:W3CDTF">2009-09-28T23:05:54Z</dcterms:created>
  <dcterms:modified xsi:type="dcterms:W3CDTF">2025-08-18T16:39:31Z</dcterms:modified>
</cp:coreProperties>
</file>